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257" r:id="rId3"/>
    <p:sldId id="348" r:id="rId4"/>
    <p:sldId id="349" r:id="rId5"/>
    <p:sldId id="258" r:id="rId6"/>
    <p:sldId id="364" r:id="rId7"/>
    <p:sldId id="260" r:id="rId8"/>
    <p:sldId id="365" r:id="rId9"/>
    <p:sldId id="366" r:id="rId10"/>
    <p:sldId id="367" r:id="rId11"/>
    <p:sldId id="351" r:id="rId12"/>
    <p:sldId id="261" r:id="rId13"/>
    <p:sldId id="493" r:id="rId14"/>
    <p:sldId id="262" r:id="rId15"/>
    <p:sldId id="369" r:id="rId16"/>
    <p:sldId id="370" r:id="rId17"/>
    <p:sldId id="334" r:id="rId18"/>
    <p:sldId id="285" r:id="rId19"/>
    <p:sldId id="289" r:id="rId20"/>
    <p:sldId id="290" r:id="rId21"/>
    <p:sldId id="291" r:id="rId22"/>
    <p:sldId id="292" r:id="rId23"/>
    <p:sldId id="293" r:id="rId24"/>
    <p:sldId id="294" r:id="rId25"/>
    <p:sldId id="295" r:id="rId26"/>
    <p:sldId id="300" r:id="rId27"/>
    <p:sldId id="311" r:id="rId28"/>
    <p:sldId id="360" r:id="rId29"/>
    <p:sldId id="303" r:id="rId30"/>
    <p:sldId id="304" r:id="rId31"/>
    <p:sldId id="368" r:id="rId32"/>
    <p:sldId id="331" r:id="rId33"/>
    <p:sldId id="492" r:id="rId34"/>
    <p:sldId id="413" r:id="rId35"/>
    <p:sldId id="416" r:id="rId36"/>
    <p:sldId id="484" r:id="rId37"/>
    <p:sldId id="485" r:id="rId38"/>
    <p:sldId id="417" r:id="rId39"/>
    <p:sldId id="488" r:id="rId40"/>
    <p:sldId id="418" r:id="rId41"/>
    <p:sldId id="490" r:id="rId42"/>
    <p:sldId id="345"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p:restoredTop sz="94676"/>
  </p:normalViewPr>
  <p:slideViewPr>
    <p:cSldViewPr>
      <p:cViewPr varScale="1">
        <p:scale>
          <a:sx n="101" d="100"/>
          <a:sy n="101" d="100"/>
        </p:scale>
        <p:origin x="1624"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E097EB7-3166-4B8B-9022-B2EA38B6D9F3}" type="datetimeFigureOut">
              <a:rPr lang="en-US" smtClean="0"/>
              <a:t>8/28/19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4650FC2-D003-4DE3-B0BD-9CC6C62A2B3A}" type="slidenum">
              <a:rPr lang="en-US" smtClean="0"/>
              <a:t>‹#›</a:t>
            </a:fld>
            <a:endParaRPr lang="en-US"/>
          </a:p>
        </p:txBody>
      </p:sp>
    </p:spTree>
    <p:extLst>
      <p:ext uri="{BB962C8B-B14F-4D97-AF65-F5344CB8AC3E}">
        <p14:creationId xmlns:p14="http://schemas.microsoft.com/office/powerpoint/2010/main" val="767796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48D6E9C-CB34-4FFF-84FA-317E47FBFF90}"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48D6E9C-CB34-4FFF-84FA-317E47FBFF90}" type="slidenum">
              <a:rPr lang="en-US" smtClean="0"/>
              <a:pPr/>
              <a:t>13</a:t>
            </a:fld>
            <a:endParaRPr lang="en-US"/>
          </a:p>
        </p:txBody>
      </p:sp>
    </p:spTree>
    <p:extLst>
      <p:ext uri="{BB962C8B-B14F-4D97-AF65-F5344CB8AC3E}">
        <p14:creationId xmlns:p14="http://schemas.microsoft.com/office/powerpoint/2010/main" val="1941617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48D6E9C-CB34-4FFF-84FA-317E47FBFF90}" type="slidenum">
              <a:rPr lang="en-US" smtClean="0"/>
              <a:pPr/>
              <a:t>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48D6E9C-CB34-4FFF-84FA-317E47FBFF90}" type="slidenum">
              <a:rPr lang="en-US" smtClean="0"/>
              <a:pPr/>
              <a:t>17</a:t>
            </a:fld>
            <a:endParaRPr lang="en-US"/>
          </a:p>
        </p:txBody>
      </p:sp>
    </p:spTree>
    <p:extLst>
      <p:ext uri="{BB962C8B-B14F-4D97-AF65-F5344CB8AC3E}">
        <p14:creationId xmlns:p14="http://schemas.microsoft.com/office/powerpoint/2010/main" val="1671428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E124A70-6978-49A2-8C71-7C1F53B14CA0}" type="slidenum">
              <a:rPr lang="en-US" smtClean="0"/>
              <a:pPr/>
              <a:t>18</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E124A70-6978-49A2-8C71-7C1F53B14CA0}" type="slidenum">
              <a:rPr lang="en-US" smtClean="0"/>
              <a:pPr/>
              <a:t>19</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E1EE43-5C96-43BF-B3C4-A77180110C83}" type="slidenum">
              <a:rPr lang="en-US"/>
              <a:pPr/>
              <a:t>20</a:t>
            </a:fld>
            <a:endParaRPr lang="en-US"/>
          </a:p>
        </p:txBody>
      </p:sp>
      <p:sp>
        <p:nvSpPr>
          <p:cNvPr id="392194" name="Rectangle 2"/>
          <p:cNvSpPr>
            <a:spLocks noGrp="1" noRot="1" noChangeAspect="1" noChangeArrowheads="1" noTextEdit="1"/>
          </p:cNvSpPr>
          <p:nvPr>
            <p:ph type="sldImg"/>
          </p:nvPr>
        </p:nvSpPr>
        <p:spPr>
          <a:ln/>
        </p:spPr>
      </p:sp>
      <p:sp>
        <p:nvSpPr>
          <p:cNvPr id="392195" name="Rectangle 3"/>
          <p:cNvSpPr>
            <a:spLocks noGrp="1" noChangeArrowheads="1"/>
          </p:cNvSpPr>
          <p:nvPr>
            <p:ph type="body" idx="1"/>
          </p:nvPr>
        </p:nvSpPr>
        <p:spPr/>
        <p:txBody>
          <a:bodyPr/>
          <a:lstStyle/>
          <a:p>
            <a:r>
              <a:rPr lang="en-US"/>
              <a:t>Why would this be useful?  Main reason is focus.  Also enables “smart” cropping.</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E124A70-6978-49A2-8C71-7C1F53B14CA0}" type="slidenum">
              <a:rPr lang="en-US" smtClean="0"/>
              <a:pPr/>
              <a:t>21</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E124A70-6978-49A2-8C71-7C1F53B14CA0}" type="slidenum">
              <a:rPr lang="en-US" smtClean="0"/>
              <a:pPr/>
              <a:t>22</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E124A70-6978-49A2-8C71-7C1F53B14CA0}" type="slidenum">
              <a:rPr lang="en-US" smtClean="0"/>
              <a:pPr/>
              <a:t>23</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E124A70-6978-49A2-8C71-7C1F53B14CA0}" type="slidenum">
              <a:rPr lang="en-US" smtClean="0"/>
              <a:pPr/>
              <a:t>24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48D6E9C-CB34-4FFF-84FA-317E47FBFF90}"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E124A70-6978-49A2-8C71-7C1F53B14CA0}" type="slidenum">
              <a:rPr lang="en-US" smtClean="0"/>
              <a:pPr/>
              <a:t>25</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E124A70-6978-49A2-8C71-7C1F53B14CA0}" type="slidenum">
              <a:rPr lang="en-US" smtClean="0"/>
              <a:pPr/>
              <a:t>26</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E124A70-6978-49A2-8C71-7C1F53B14CA0}" type="slidenum">
              <a:rPr lang="en-US" smtClean="0"/>
              <a:pPr/>
              <a:t>27</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E124A70-6978-49A2-8C71-7C1F53B14CA0}" type="slidenum">
              <a:rPr lang="en-US" smtClean="0"/>
              <a:pPr/>
              <a:t>28</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E124A70-6978-49A2-8C71-7C1F53B14CA0}" type="slidenum">
              <a:rPr lang="en-US" smtClean="0"/>
              <a:pPr/>
              <a:t>29</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E124A70-6978-49A2-8C71-7C1F53B14CA0}" type="slidenum">
              <a:rPr lang="en-US" smtClean="0"/>
              <a:pPr/>
              <a:t>30</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988885FB-98BC-4874-A23A-949E326E3C2E}" type="slidenum">
              <a:rPr lang="en-US" smtClean="0"/>
              <a:pPr/>
              <a:t>32</a:t>
            </a:fld>
            <a:endParaRPr lang="en-US"/>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E6B2A92-AD47-4AF8-BBA5-94641E99511A}" type="slidenum">
              <a:rPr lang="en-US" smtClean="0"/>
              <a:pPr/>
              <a:t>34</a:t>
            </a:fld>
            <a:endParaRPr lang="en-US"/>
          </a:p>
        </p:txBody>
      </p:sp>
    </p:spTree>
    <p:extLst>
      <p:ext uri="{BB962C8B-B14F-4D97-AF65-F5344CB8AC3E}">
        <p14:creationId xmlns:p14="http://schemas.microsoft.com/office/powerpoint/2010/main" val="40104476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p:spPr>
        <p:txBody>
          <a:bodyPr/>
          <a:lstStyle/>
          <a:p>
            <a:endParaRPr lang="en-US">
              <a:latin typeface="Arial" pitchFamily="34" charset="0"/>
            </a:endParaRPr>
          </a:p>
        </p:txBody>
      </p:sp>
      <p:sp>
        <p:nvSpPr>
          <p:cNvPr id="53252" name="Slide Number Placeholder 3"/>
          <p:cNvSpPr>
            <a:spLocks noGrp="1"/>
          </p:cNvSpPr>
          <p:nvPr>
            <p:ph type="sldNum" sz="quarter" idx="5"/>
          </p:nvPr>
        </p:nvSpPr>
        <p:spPr>
          <a:noFill/>
        </p:spPr>
        <p:txBody>
          <a:bodyPr/>
          <a:lstStyle/>
          <a:p>
            <a:fld id="{67913A7E-5702-48FD-B270-583A57BE393F}" type="slidenum">
              <a:rPr lang="en-US" smtClean="0">
                <a:latin typeface="Arial" pitchFamily="34" charset="0"/>
              </a:rPr>
              <a:pPr/>
              <a:t>35</a:t>
            </a:fld>
            <a:endParaRPr lang="en-US">
              <a:latin typeface="Arial" pitchFamily="34" charset="0"/>
            </a:endParaRPr>
          </a:p>
        </p:txBody>
      </p:sp>
    </p:spTree>
    <p:extLst>
      <p:ext uri="{BB962C8B-B14F-4D97-AF65-F5344CB8AC3E}">
        <p14:creationId xmlns:p14="http://schemas.microsoft.com/office/powerpoint/2010/main" val="42805059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p:spPr>
        <p:txBody>
          <a:bodyPr/>
          <a:lstStyle/>
          <a:p>
            <a:endParaRPr lang="en-US">
              <a:latin typeface="Arial" pitchFamily="34" charset="0"/>
            </a:endParaRPr>
          </a:p>
        </p:txBody>
      </p:sp>
      <p:sp>
        <p:nvSpPr>
          <p:cNvPr id="52228" name="Slide Number Placeholder 3"/>
          <p:cNvSpPr>
            <a:spLocks noGrp="1"/>
          </p:cNvSpPr>
          <p:nvPr>
            <p:ph type="sldNum" sz="quarter" idx="5"/>
          </p:nvPr>
        </p:nvSpPr>
        <p:spPr>
          <a:noFill/>
        </p:spPr>
        <p:txBody>
          <a:bodyPr/>
          <a:lstStyle/>
          <a:p>
            <a:fld id="{768ECB50-0741-4B9B-9786-F60AB7D5AC85}" type="slidenum">
              <a:rPr lang="en-US" smtClean="0">
                <a:latin typeface="Arial" pitchFamily="34" charset="0"/>
              </a:rPr>
              <a:pPr/>
              <a:t>36</a:t>
            </a:fld>
            <a:endParaRPr lang="en-US">
              <a:latin typeface="Arial" pitchFamily="34" charset="0"/>
            </a:endParaRPr>
          </a:p>
        </p:txBody>
      </p:sp>
    </p:spTree>
    <p:extLst>
      <p:ext uri="{BB962C8B-B14F-4D97-AF65-F5344CB8AC3E}">
        <p14:creationId xmlns:p14="http://schemas.microsoft.com/office/powerpoint/2010/main" val="2729719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48D6E9C-CB34-4FFF-84FA-317E47FBFF90}" type="slidenum">
              <a:rPr lang="en-US" smtClean="0"/>
              <a:pPr/>
              <a:t>5</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p:spPr>
        <p:txBody>
          <a:bodyPr/>
          <a:lstStyle/>
          <a:p>
            <a:endParaRPr lang="en-US">
              <a:latin typeface="Arial" pitchFamily="34" charset="0"/>
            </a:endParaRPr>
          </a:p>
        </p:txBody>
      </p:sp>
      <p:sp>
        <p:nvSpPr>
          <p:cNvPr id="52228" name="Slide Number Placeholder 3"/>
          <p:cNvSpPr>
            <a:spLocks noGrp="1"/>
          </p:cNvSpPr>
          <p:nvPr>
            <p:ph type="sldNum" sz="quarter" idx="5"/>
          </p:nvPr>
        </p:nvSpPr>
        <p:spPr>
          <a:noFill/>
        </p:spPr>
        <p:txBody>
          <a:bodyPr/>
          <a:lstStyle/>
          <a:p>
            <a:fld id="{768ECB50-0741-4B9B-9786-F60AB7D5AC85}" type="slidenum">
              <a:rPr lang="en-US" smtClean="0">
                <a:latin typeface="Arial" pitchFamily="34" charset="0"/>
              </a:rPr>
              <a:pPr/>
              <a:t>37</a:t>
            </a:fld>
            <a:endParaRPr lang="en-US">
              <a:latin typeface="Arial" pitchFamily="34" charset="0"/>
            </a:endParaRPr>
          </a:p>
        </p:txBody>
      </p:sp>
    </p:spTree>
    <p:extLst>
      <p:ext uri="{BB962C8B-B14F-4D97-AF65-F5344CB8AC3E}">
        <p14:creationId xmlns:p14="http://schemas.microsoft.com/office/powerpoint/2010/main" val="28373285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p:spPr>
        <p:txBody>
          <a:bodyPr/>
          <a:lstStyle/>
          <a:p>
            <a:endParaRPr lang="en-US">
              <a:latin typeface="Arial" pitchFamily="34" charset="0"/>
            </a:endParaRPr>
          </a:p>
        </p:txBody>
      </p:sp>
      <p:sp>
        <p:nvSpPr>
          <p:cNvPr id="54276" name="Slide Number Placeholder 3"/>
          <p:cNvSpPr>
            <a:spLocks noGrp="1"/>
          </p:cNvSpPr>
          <p:nvPr>
            <p:ph type="sldNum" sz="quarter" idx="5"/>
          </p:nvPr>
        </p:nvSpPr>
        <p:spPr>
          <a:noFill/>
        </p:spPr>
        <p:txBody>
          <a:bodyPr/>
          <a:lstStyle/>
          <a:p>
            <a:fld id="{B647E707-F27B-4BF8-BBE0-FF18D093C134}" type="slidenum">
              <a:rPr lang="en-US" smtClean="0">
                <a:latin typeface="Arial" pitchFamily="34" charset="0"/>
              </a:rPr>
              <a:pPr/>
              <a:t>38</a:t>
            </a:fld>
            <a:endParaRPr lang="en-US">
              <a:latin typeface="Arial" pitchFamily="34" charset="0"/>
            </a:endParaRPr>
          </a:p>
        </p:txBody>
      </p:sp>
    </p:spTree>
    <p:extLst>
      <p:ext uri="{BB962C8B-B14F-4D97-AF65-F5344CB8AC3E}">
        <p14:creationId xmlns:p14="http://schemas.microsoft.com/office/powerpoint/2010/main" val="3517599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p:spPr>
        <p:txBody>
          <a:bodyPr/>
          <a:lstStyle/>
          <a:p>
            <a:endParaRPr lang="en-US">
              <a:latin typeface="Arial" pitchFamily="34" charset="0"/>
            </a:endParaRPr>
          </a:p>
        </p:txBody>
      </p:sp>
      <p:sp>
        <p:nvSpPr>
          <p:cNvPr id="54276" name="Slide Number Placeholder 3"/>
          <p:cNvSpPr>
            <a:spLocks noGrp="1"/>
          </p:cNvSpPr>
          <p:nvPr>
            <p:ph type="sldNum" sz="quarter" idx="5"/>
          </p:nvPr>
        </p:nvSpPr>
        <p:spPr>
          <a:noFill/>
        </p:spPr>
        <p:txBody>
          <a:bodyPr/>
          <a:lstStyle/>
          <a:p>
            <a:fld id="{B647E707-F27B-4BF8-BBE0-FF18D093C134}" type="slidenum">
              <a:rPr lang="en-US" smtClean="0">
                <a:latin typeface="Arial" pitchFamily="34" charset="0"/>
              </a:rPr>
              <a:pPr/>
              <a:t>39</a:t>
            </a:fld>
            <a:endParaRPr lang="en-US">
              <a:latin typeface="Arial" pitchFamily="34" charset="0"/>
            </a:endParaRPr>
          </a:p>
        </p:txBody>
      </p:sp>
    </p:spTree>
    <p:extLst>
      <p:ext uri="{BB962C8B-B14F-4D97-AF65-F5344CB8AC3E}">
        <p14:creationId xmlns:p14="http://schemas.microsoft.com/office/powerpoint/2010/main" val="32749231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ln/>
        </p:spPr>
        <p:txBody>
          <a:bodyPr/>
          <a:lstStyle/>
          <a:p>
            <a:endParaRPr lang="en-US">
              <a:latin typeface="Arial" pitchFamily="34" charset="0"/>
            </a:endParaRPr>
          </a:p>
        </p:txBody>
      </p:sp>
      <p:sp>
        <p:nvSpPr>
          <p:cNvPr id="55300" name="Slide Number Placeholder 3"/>
          <p:cNvSpPr>
            <a:spLocks noGrp="1"/>
          </p:cNvSpPr>
          <p:nvPr>
            <p:ph type="sldNum" sz="quarter" idx="5"/>
          </p:nvPr>
        </p:nvSpPr>
        <p:spPr>
          <a:noFill/>
        </p:spPr>
        <p:txBody>
          <a:bodyPr/>
          <a:lstStyle/>
          <a:p>
            <a:fld id="{90014D6F-FB5E-4DCE-87EE-D49DD843E8C0}" type="slidenum">
              <a:rPr lang="en-US" smtClean="0">
                <a:latin typeface="Arial" pitchFamily="34" charset="0"/>
              </a:rPr>
              <a:pPr/>
              <a:t>40</a:t>
            </a:fld>
            <a:endParaRPr lang="en-US">
              <a:latin typeface="Arial" pitchFamily="34" charset="0"/>
            </a:endParaRPr>
          </a:p>
        </p:txBody>
      </p:sp>
    </p:spTree>
    <p:extLst>
      <p:ext uri="{BB962C8B-B14F-4D97-AF65-F5344CB8AC3E}">
        <p14:creationId xmlns:p14="http://schemas.microsoft.com/office/powerpoint/2010/main" val="2300847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48D6E9C-CB34-4FFF-84FA-317E47FBFF90}" type="slidenum">
              <a:rPr lang="en-US" smtClean="0"/>
              <a:pPr/>
              <a:t>6</a:t>
            </a:fld>
            <a:endParaRPr lang="en-US"/>
          </a:p>
        </p:txBody>
      </p:sp>
    </p:spTree>
    <p:extLst>
      <p:ext uri="{BB962C8B-B14F-4D97-AF65-F5344CB8AC3E}">
        <p14:creationId xmlns:p14="http://schemas.microsoft.com/office/powerpoint/2010/main" val="3626260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48D6E9C-CB34-4FFF-84FA-317E47FBFF90}" type="slidenum">
              <a:rPr lang="en-US" smtClean="0"/>
              <a:pPr/>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48D6E9C-CB34-4FFF-84FA-317E47FBFF90}" type="slidenum">
              <a:rPr lang="en-US" smtClean="0"/>
              <a:pPr/>
              <a:t>8</a:t>
            </a:fld>
            <a:endParaRPr lang="en-US"/>
          </a:p>
        </p:txBody>
      </p:sp>
    </p:spTree>
    <p:extLst>
      <p:ext uri="{BB962C8B-B14F-4D97-AF65-F5344CB8AC3E}">
        <p14:creationId xmlns:p14="http://schemas.microsoft.com/office/powerpoint/2010/main" val="3799336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48D6E9C-CB34-4FFF-84FA-317E47FBFF90}" type="slidenum">
              <a:rPr lang="en-US" smtClean="0"/>
              <a:pPr/>
              <a:t>9</a:t>
            </a:fld>
            <a:endParaRPr lang="en-US"/>
          </a:p>
        </p:txBody>
      </p:sp>
    </p:spTree>
    <p:extLst>
      <p:ext uri="{BB962C8B-B14F-4D97-AF65-F5344CB8AC3E}">
        <p14:creationId xmlns:p14="http://schemas.microsoft.com/office/powerpoint/2010/main" val="1990888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48D6E9C-CB34-4FFF-84FA-317E47FBFF90}" type="slidenum">
              <a:rPr lang="en-US" smtClean="0"/>
              <a:pPr/>
              <a:t>10</a:t>
            </a:fld>
            <a:endParaRPr lang="en-US"/>
          </a:p>
        </p:txBody>
      </p:sp>
    </p:spTree>
    <p:extLst>
      <p:ext uri="{BB962C8B-B14F-4D97-AF65-F5344CB8AC3E}">
        <p14:creationId xmlns:p14="http://schemas.microsoft.com/office/powerpoint/2010/main" val="330774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48D6E9C-CB34-4FFF-84FA-317E47FBFF90}" type="slidenum">
              <a:rPr lang="en-US" smtClean="0"/>
              <a:pPr/>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914399" cy="67916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8/26/19</a:t>
            </a:r>
          </a:p>
        </p:txBody>
      </p:sp>
      <p:sp>
        <p:nvSpPr>
          <p:cNvPr id="5" name="Footer Placeholder 4"/>
          <p:cNvSpPr>
            <a:spLocks noGrp="1"/>
          </p:cNvSpPr>
          <p:nvPr>
            <p:ph type="ftr" sz="quarter" idx="11"/>
          </p:nvPr>
        </p:nvSpPr>
        <p:spPr/>
        <p:txBody>
          <a:bodyPr/>
          <a:lstStyle/>
          <a:p>
            <a:r>
              <a:rPr lang="en-US"/>
              <a:t>CSCI 631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8/26/19</a:t>
            </a:r>
          </a:p>
        </p:txBody>
      </p:sp>
      <p:sp>
        <p:nvSpPr>
          <p:cNvPr id="5" name="Footer Placeholder 4"/>
          <p:cNvSpPr>
            <a:spLocks noGrp="1"/>
          </p:cNvSpPr>
          <p:nvPr>
            <p:ph type="ftr" sz="quarter" idx="11"/>
          </p:nvPr>
        </p:nvSpPr>
        <p:spPr/>
        <p:txBody>
          <a:bodyPr/>
          <a:lstStyle/>
          <a:p>
            <a:r>
              <a:rPr lang="en-US"/>
              <a:t>CSCI 631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259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05F92F1E-6CAA-2841-9DAE-59D198253AE5}"/>
              </a:ext>
            </a:extLst>
          </p:cNvPr>
          <p:cNvSpPr>
            <a:spLocks noGrp="1"/>
          </p:cNvSpPr>
          <p:nvPr>
            <p:ph type="title"/>
          </p:nvPr>
        </p:nvSpPr>
        <p:spPr/>
        <p:txBody>
          <a:bodyPr/>
          <a:lstStyle/>
          <a:p>
            <a:r>
              <a:rPr lang="en-US" dirty="0"/>
              <a:t>Click to edit Master title style</a:t>
            </a:r>
          </a:p>
        </p:txBody>
      </p:sp>
      <p:sp>
        <p:nvSpPr>
          <p:cNvPr id="8" name="TextBox 7">
            <a:extLst>
              <a:ext uri="{FF2B5EF4-FFF2-40B4-BE49-F238E27FC236}">
                <a16:creationId xmlns:a16="http://schemas.microsoft.com/office/drawing/2014/main" id="{F7CA5E81-0AAC-814C-9864-F7C4B9A7260E}"/>
              </a:ext>
            </a:extLst>
          </p:cNvPr>
          <p:cNvSpPr txBox="1"/>
          <p:nvPr userDrawn="1"/>
        </p:nvSpPr>
        <p:spPr>
          <a:xfrm>
            <a:off x="7620000" y="6428601"/>
            <a:ext cx="1066800" cy="276999"/>
          </a:xfrm>
          <a:prstGeom prst="rect">
            <a:avLst/>
          </a:prstGeom>
          <a:noFill/>
        </p:spPr>
        <p:txBody>
          <a:bodyPr wrap="square" rtlCol="0">
            <a:spAutoFit/>
          </a:bodyPr>
          <a:lstStyle/>
          <a:p>
            <a:r>
              <a:rPr lang="en-US" sz="1200" b="0" dirty="0"/>
              <a:t>Page </a:t>
            </a:r>
            <a:fld id="{30F29326-EA93-604E-BD37-3FF544B40D21}" type="slidenum">
              <a:rPr lang="en-US" sz="1200" b="0" smtClean="0"/>
              <a:t>‹#›</a:t>
            </a:fld>
            <a:r>
              <a:rPr lang="en-US" sz="1200" b="0" dirty="0"/>
              <a:t> of 42</a:t>
            </a:r>
          </a:p>
        </p:txBody>
      </p:sp>
      <p:sp>
        <p:nvSpPr>
          <p:cNvPr id="9" name="TextBox 8">
            <a:extLst>
              <a:ext uri="{FF2B5EF4-FFF2-40B4-BE49-F238E27FC236}">
                <a16:creationId xmlns:a16="http://schemas.microsoft.com/office/drawing/2014/main" id="{84957304-04B7-4A46-A733-C8A230546B66}"/>
              </a:ext>
            </a:extLst>
          </p:cNvPr>
          <p:cNvSpPr txBox="1"/>
          <p:nvPr userDrawn="1"/>
        </p:nvSpPr>
        <p:spPr>
          <a:xfrm>
            <a:off x="3657600" y="6428601"/>
            <a:ext cx="14478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CSCI 631 – Lecture 1</a:t>
            </a:r>
          </a:p>
        </p:txBody>
      </p:sp>
      <p:sp>
        <p:nvSpPr>
          <p:cNvPr id="10" name="TextBox 9">
            <a:extLst>
              <a:ext uri="{FF2B5EF4-FFF2-40B4-BE49-F238E27FC236}">
                <a16:creationId xmlns:a16="http://schemas.microsoft.com/office/drawing/2014/main" id="{6BFE8417-4AE9-594D-96BB-9DEE188DB19C}"/>
              </a:ext>
            </a:extLst>
          </p:cNvPr>
          <p:cNvSpPr txBox="1"/>
          <p:nvPr userDrawn="1"/>
        </p:nvSpPr>
        <p:spPr>
          <a:xfrm>
            <a:off x="457200" y="6428601"/>
            <a:ext cx="838200" cy="276999"/>
          </a:xfrm>
          <a:prstGeom prst="rect">
            <a:avLst/>
          </a:prstGeom>
          <a:noFill/>
        </p:spPr>
        <p:txBody>
          <a:bodyPr wrap="square" rtlCol="0">
            <a:spAutoFit/>
          </a:bodyPr>
          <a:lstStyle/>
          <a:p>
            <a:r>
              <a:rPr lang="en-US" sz="1200" dirty="0"/>
              <a:t>8/26/19</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8/26/19</a:t>
            </a:r>
          </a:p>
        </p:txBody>
      </p:sp>
      <p:sp>
        <p:nvSpPr>
          <p:cNvPr id="5" name="Footer Placeholder 4"/>
          <p:cNvSpPr>
            <a:spLocks noGrp="1"/>
          </p:cNvSpPr>
          <p:nvPr>
            <p:ph type="ftr" sz="quarter" idx="11"/>
          </p:nvPr>
        </p:nvSpPr>
        <p:spPr/>
        <p:txBody>
          <a:bodyPr/>
          <a:lstStyle/>
          <a:p>
            <a:r>
              <a:rPr lang="en-US"/>
              <a:t>CSCI 631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8/26/19</a:t>
            </a:r>
          </a:p>
        </p:txBody>
      </p:sp>
      <p:sp>
        <p:nvSpPr>
          <p:cNvPr id="6" name="Footer Placeholder 5"/>
          <p:cNvSpPr>
            <a:spLocks noGrp="1"/>
          </p:cNvSpPr>
          <p:nvPr>
            <p:ph type="ftr" sz="quarter" idx="11"/>
          </p:nvPr>
        </p:nvSpPr>
        <p:spPr/>
        <p:txBody>
          <a:bodyPr/>
          <a:lstStyle/>
          <a:p>
            <a:r>
              <a:rPr lang="en-US"/>
              <a:t>CSCI 631 </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8/26/19</a:t>
            </a:r>
          </a:p>
        </p:txBody>
      </p:sp>
      <p:sp>
        <p:nvSpPr>
          <p:cNvPr id="8" name="Footer Placeholder 7"/>
          <p:cNvSpPr>
            <a:spLocks noGrp="1"/>
          </p:cNvSpPr>
          <p:nvPr>
            <p:ph type="ftr" sz="quarter" idx="11"/>
          </p:nvPr>
        </p:nvSpPr>
        <p:spPr/>
        <p:txBody>
          <a:bodyPr/>
          <a:lstStyle/>
          <a:p>
            <a:r>
              <a:rPr lang="en-US"/>
              <a:t>CSCI 631 </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8/26/19</a:t>
            </a:r>
          </a:p>
        </p:txBody>
      </p:sp>
      <p:sp>
        <p:nvSpPr>
          <p:cNvPr id="4" name="Footer Placeholder 3"/>
          <p:cNvSpPr>
            <a:spLocks noGrp="1"/>
          </p:cNvSpPr>
          <p:nvPr>
            <p:ph type="ftr" sz="quarter" idx="11"/>
          </p:nvPr>
        </p:nvSpPr>
        <p:spPr/>
        <p:txBody>
          <a:bodyPr/>
          <a:lstStyle/>
          <a:p>
            <a:r>
              <a:rPr lang="en-US"/>
              <a:t>CSCI 631 </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8/26/19</a:t>
            </a:r>
          </a:p>
        </p:txBody>
      </p:sp>
      <p:sp>
        <p:nvSpPr>
          <p:cNvPr id="3" name="Footer Placeholder 2"/>
          <p:cNvSpPr>
            <a:spLocks noGrp="1"/>
          </p:cNvSpPr>
          <p:nvPr>
            <p:ph type="ftr" sz="quarter" idx="11"/>
          </p:nvPr>
        </p:nvSpPr>
        <p:spPr/>
        <p:txBody>
          <a:bodyPr/>
          <a:lstStyle/>
          <a:p>
            <a:r>
              <a:rPr lang="en-US"/>
              <a:t>CSCI 631 </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8/26/19</a:t>
            </a:r>
          </a:p>
        </p:txBody>
      </p:sp>
      <p:sp>
        <p:nvSpPr>
          <p:cNvPr id="6" name="Footer Placeholder 5"/>
          <p:cNvSpPr>
            <a:spLocks noGrp="1"/>
          </p:cNvSpPr>
          <p:nvPr>
            <p:ph type="ftr" sz="quarter" idx="11"/>
          </p:nvPr>
        </p:nvSpPr>
        <p:spPr/>
        <p:txBody>
          <a:bodyPr/>
          <a:lstStyle/>
          <a:p>
            <a:r>
              <a:rPr lang="en-US"/>
              <a:t>CSCI 631 </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8/26/19</a:t>
            </a:r>
          </a:p>
        </p:txBody>
      </p:sp>
      <p:sp>
        <p:nvSpPr>
          <p:cNvPr id="6" name="Footer Placeholder 5"/>
          <p:cNvSpPr>
            <a:spLocks noGrp="1"/>
          </p:cNvSpPr>
          <p:nvPr>
            <p:ph type="ftr" sz="quarter" idx="11"/>
          </p:nvPr>
        </p:nvSpPr>
        <p:spPr/>
        <p:txBody>
          <a:bodyPr/>
          <a:lstStyle/>
          <a:p>
            <a:r>
              <a:rPr lang="en-US"/>
              <a:t>CSCI 631 </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8/26/19</a:t>
            </a: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CSCI 631 </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 y="1"/>
            <a:ext cx="914399" cy="67916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inwogu@buffalo.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rit.edu/academicaffairs/policiesmanual/d080"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hyperlink" Target="http://en.wikipedia.org/wiki/Automatic_number_plate_recognition" TargetMode="External"/><Relationship Id="rId5" Type="http://schemas.openxmlformats.org/officeDocument/2006/relationships/image" Target="../media/image3.png"/><Relationship Id="rId4" Type="http://schemas.openxmlformats.org/officeDocument/2006/relationships/hyperlink" Target="http://www.research.att.com/~yann"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www.sonystyle.com/webapp/wcs/stores/servlet/ProductDisplay?catalogId=10551&amp;storeId=10151&amp;productId=8198552921665200469&amp;langId=-1" TargetMode="External"/><Relationship Id="rId4" Type="http://schemas.openxmlformats.org/officeDocument/2006/relationships/image" Target="../media/image6.wmf"/></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www.evolution.com/products/lanehawk/"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www.cl.cam.ac.uk/~jgd1000/afghan.html" TargetMode="External"/><Relationship Id="rId5" Type="http://schemas.openxmlformats.org/officeDocument/2006/relationships/image" Target="../media/image11.jpeg"/><Relationship Id="rId4" Type="http://schemas.openxmlformats.org/officeDocument/2006/relationships/image" Target="../media/image10.jpeg"/></Relationships>
</file>

<file path=ppt/slides/_rels/slide25.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5.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www.sensiblevision.com/" TargetMode="External"/><Relationship Id="rId5" Type="http://schemas.openxmlformats.org/officeDocument/2006/relationships/image" Target="../media/image14.jpeg"/><Relationship Id="rId4" Type="http://schemas.openxmlformats.org/officeDocument/2006/relationships/image" Target="../media/image13.jpeg"/></Relationships>
</file>

<file path=ppt/slides/_rels/slide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www.howstuffworks.com/first-down-line.htm"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illumin.usc.edu/printer/9/how-tennis-can-save-soccer-hawk-eye-crossing-sports/"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www.gearlog.com/2007/12/incredible_wiimote_hack_create.php" TargetMode="External"/><Relationship Id="rId3" Type="http://schemas.openxmlformats.org/officeDocument/2006/relationships/hyperlink" Target="http://en.wikipedia.org/wiki/Image:Wii_Wiimotea.png" TargetMode="External"/><Relationship Id="rId7" Type="http://schemas.openxmlformats.org/officeDocument/2006/relationships/hyperlink" Target="http://www.cs.cmu.edu/~johnny/projects/wii/"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3.jpeg"/><Relationship Id="rId11" Type="http://schemas.openxmlformats.org/officeDocument/2006/relationships/hyperlink" Target="http://www.monzy.org/audience/" TargetMode="External"/><Relationship Id="rId5" Type="http://schemas.openxmlformats.org/officeDocument/2006/relationships/image" Target="../media/image22.jpeg"/><Relationship Id="rId10" Type="http://schemas.openxmlformats.org/officeDocument/2006/relationships/hyperlink" Target="http://www.news.com/Game-turns-moviegoers-into-human-joysticks/2100-1026_3-6184662.html" TargetMode="External"/><Relationship Id="rId4" Type="http://schemas.openxmlformats.org/officeDocument/2006/relationships/image" Target="../media/image21.png"/><Relationship Id="rId9" Type="http://schemas.openxmlformats.org/officeDocument/2006/relationships/hyperlink" Target="http://www.digimask.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hyperlink" Target="http://groups.csail.mit.edu/vision/medical-vision/surgery/surgical_navigation.html" TargetMode="Externa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0.wmf"/><Relationship Id="rId4" Type="http://schemas.openxmlformats.org/officeDocument/2006/relationships/oleObject" Target="../embeddings/oleObject1.bin"/></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Layout" Target="../slideLayouts/slideLayout2.xml"/><Relationship Id="rId7" Type="http://schemas.openxmlformats.org/officeDocument/2006/relationships/image" Target="../media/image35.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4.wmf"/><Relationship Id="rId5" Type="http://schemas.openxmlformats.org/officeDocument/2006/relationships/image" Target="../media/image33.jpeg"/><Relationship Id="rId4" Type="http://schemas.openxmlformats.org/officeDocument/2006/relationships/notesSlide" Target="../notesSlides/notesSlide31.xml"/><Relationship Id="rId9"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opencv.org/master/d9/df8/tutorial_root.htm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76400"/>
            <a:ext cx="7772400" cy="1470025"/>
          </a:xfrm>
        </p:spPr>
        <p:txBody>
          <a:bodyPr>
            <a:normAutofit/>
          </a:bodyPr>
          <a:lstStyle/>
          <a:p>
            <a:r>
              <a:rPr lang="en-US" dirty="0"/>
              <a:t>CSCI 631</a:t>
            </a:r>
            <a:br>
              <a:rPr lang="en-US" dirty="0"/>
            </a:br>
            <a:r>
              <a:rPr lang="en-US" dirty="0"/>
              <a:t>Foundations of Computer Vision</a:t>
            </a:r>
          </a:p>
        </p:txBody>
      </p:sp>
      <p:sp>
        <p:nvSpPr>
          <p:cNvPr id="3" name="Subtitle 2"/>
          <p:cNvSpPr>
            <a:spLocks noGrp="1"/>
          </p:cNvSpPr>
          <p:nvPr>
            <p:ph type="subTitle" idx="1"/>
          </p:nvPr>
        </p:nvSpPr>
        <p:spPr>
          <a:xfrm>
            <a:off x="1371600" y="4114800"/>
            <a:ext cx="6400800" cy="1752600"/>
          </a:xfrm>
        </p:spPr>
        <p:txBody>
          <a:bodyPr/>
          <a:lstStyle/>
          <a:p>
            <a:r>
              <a:rPr lang="en-US" dirty="0" err="1"/>
              <a:t>Ifeoma</a:t>
            </a:r>
            <a:r>
              <a:rPr lang="en-US" dirty="0"/>
              <a:t> Nwogu</a:t>
            </a:r>
          </a:p>
          <a:p>
            <a:r>
              <a:rPr lang="en-US" dirty="0" err="1">
                <a:hlinkClick r:id="rId3"/>
              </a:rPr>
              <a:t>ion@cs.rit.edu</a:t>
            </a:r>
            <a:endParaRPr lang="en-US" dirty="0"/>
          </a:p>
          <a:p>
            <a:endParaRPr lang="en-US" dirty="0"/>
          </a:p>
          <a:p>
            <a:endParaRPr lang="en-US" dirty="0"/>
          </a:p>
        </p:txBody>
      </p:sp>
    </p:spTree>
    <p:extLst>
      <p:ext uri="{BB962C8B-B14F-4D97-AF65-F5344CB8AC3E}">
        <p14:creationId xmlns:p14="http://schemas.microsoft.com/office/powerpoint/2010/main" val="3711172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89037"/>
            <a:ext cx="8229600" cy="4525963"/>
          </a:xfrm>
        </p:spPr>
        <p:txBody>
          <a:bodyPr>
            <a:noAutofit/>
          </a:bodyPr>
          <a:lstStyle/>
          <a:p>
            <a:pPr marL="385763" indent="-385763">
              <a:spcAft>
                <a:spcPts val="1350"/>
              </a:spcAft>
              <a:buFont typeface="+mj-lt"/>
              <a:buAutoNum type="arabicPeriod" startAt="4"/>
            </a:pPr>
            <a:r>
              <a:rPr lang="en-US" dirty="0"/>
              <a:t>The last module deals with advanced vision algorithms. </a:t>
            </a:r>
          </a:p>
          <a:p>
            <a:pPr marL="1085850" lvl="2" indent="-385763">
              <a:spcAft>
                <a:spcPts val="1350"/>
              </a:spcAft>
            </a:pPr>
            <a:r>
              <a:rPr lang="en-US" dirty="0"/>
              <a:t>Object detection and segmentation</a:t>
            </a:r>
          </a:p>
          <a:p>
            <a:pPr marL="1085850" lvl="2" indent="-385763">
              <a:spcAft>
                <a:spcPts val="1350"/>
              </a:spcAft>
            </a:pPr>
            <a:r>
              <a:rPr lang="en-US" dirty="0"/>
              <a:t>Deeper imaging architectures (</a:t>
            </a:r>
            <a:r>
              <a:rPr lang="en-US" dirty="0" err="1"/>
              <a:t>ResNet</a:t>
            </a:r>
            <a:r>
              <a:rPr lang="en-US" dirty="0"/>
              <a:t>; Inceptions; variants)</a:t>
            </a:r>
          </a:p>
          <a:p>
            <a:pPr marL="1085850" lvl="2" indent="-385763">
              <a:spcAft>
                <a:spcPts val="1350"/>
              </a:spcAft>
            </a:pPr>
            <a:r>
              <a:rPr lang="en-US" dirty="0"/>
              <a:t>We will look at Autoencoders and Transfer learning methods</a:t>
            </a:r>
          </a:p>
          <a:p>
            <a:pPr marL="1085850" lvl="2" indent="-385763">
              <a:spcAft>
                <a:spcPts val="1350"/>
              </a:spcAft>
            </a:pPr>
            <a:r>
              <a:rPr lang="en-US" dirty="0"/>
              <a:t>And review interpretability of these networks via class activation maps</a:t>
            </a:r>
          </a:p>
          <a:p>
            <a:pPr marL="700088" lvl="2" indent="0">
              <a:spcAft>
                <a:spcPts val="1350"/>
              </a:spcAft>
              <a:buNone/>
            </a:pPr>
            <a:r>
              <a:rPr lang="en-US" dirty="0"/>
              <a:t>Midterm 2 will happen after Module #4</a:t>
            </a:r>
          </a:p>
        </p:txBody>
      </p:sp>
      <p:sp>
        <p:nvSpPr>
          <p:cNvPr id="2" name="Title 1"/>
          <p:cNvSpPr>
            <a:spLocks noGrp="1"/>
          </p:cNvSpPr>
          <p:nvPr>
            <p:ph type="title"/>
          </p:nvPr>
        </p:nvSpPr>
        <p:spPr/>
        <p:txBody>
          <a:bodyPr/>
          <a:lstStyle/>
          <a:p>
            <a:r>
              <a:rPr lang="en-US" dirty="0"/>
              <a:t>Modules cont’d</a:t>
            </a:r>
          </a:p>
        </p:txBody>
      </p:sp>
    </p:spTree>
    <p:extLst>
      <p:ext uri="{BB962C8B-B14F-4D97-AF65-F5344CB8AC3E}">
        <p14:creationId xmlns:p14="http://schemas.microsoft.com/office/powerpoint/2010/main" val="2680370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dirty="0"/>
              <a:t>Programming</a:t>
            </a:r>
          </a:p>
        </p:txBody>
      </p:sp>
      <p:sp>
        <p:nvSpPr>
          <p:cNvPr id="3" name="Content Placeholder 2"/>
          <p:cNvSpPr>
            <a:spLocks noGrp="1"/>
          </p:cNvSpPr>
          <p:nvPr>
            <p:ph idx="1"/>
          </p:nvPr>
        </p:nvSpPr>
        <p:spPr/>
        <p:txBody>
          <a:bodyPr/>
          <a:lstStyle/>
          <a:p>
            <a:pPr marL="0" lvl="1" indent="0">
              <a:buNone/>
            </a:pPr>
            <a:r>
              <a:rPr lang="en-US" sz="3200" dirty="0"/>
              <a:t>The course will involve programming in </a:t>
            </a:r>
            <a:r>
              <a:rPr lang="en-US" sz="3200" dirty="0">
                <a:solidFill>
                  <a:srgbClr val="FF0000"/>
                </a:solidFill>
              </a:rPr>
              <a:t>Python</a:t>
            </a:r>
            <a:r>
              <a:rPr lang="en-US" sz="3200" dirty="0"/>
              <a:t>, specifically the use of </a:t>
            </a:r>
            <a:r>
              <a:rPr lang="en-US" sz="3200" dirty="0" err="1">
                <a:solidFill>
                  <a:srgbClr val="FF0000"/>
                </a:solidFill>
              </a:rPr>
              <a:t>Numpy</a:t>
            </a:r>
            <a:r>
              <a:rPr lang="en-US" sz="3200" dirty="0">
                <a:solidFill>
                  <a:srgbClr val="FF0000"/>
                </a:solidFill>
              </a:rPr>
              <a:t> </a:t>
            </a:r>
            <a:r>
              <a:rPr lang="en-US" sz="3200" dirty="0"/>
              <a:t>(+ supporting libraries for plotting, reading datasets, etc.) and </a:t>
            </a:r>
            <a:r>
              <a:rPr lang="en-US" sz="3200" dirty="0" err="1">
                <a:solidFill>
                  <a:srgbClr val="FF0000"/>
                </a:solidFill>
              </a:rPr>
              <a:t>pyTorch</a:t>
            </a:r>
            <a:r>
              <a:rPr lang="en-US" sz="3200" dirty="0"/>
              <a:t> libraries for deep learning.</a:t>
            </a:r>
            <a:endParaRPr lang="en-US" sz="3200" dirty="0">
              <a:solidFill>
                <a:srgbClr val="FF0000"/>
              </a:solidFill>
            </a:endParaRPr>
          </a:p>
          <a:p>
            <a:pPr marL="0" lvl="1" indent="0">
              <a:buNone/>
            </a:pPr>
            <a:endParaRPr lang="en-US" sz="3200" dirty="0">
              <a:solidFill>
                <a:srgbClr val="FF0000"/>
              </a:solidFill>
            </a:endParaRPr>
          </a:p>
        </p:txBody>
      </p:sp>
    </p:spTree>
    <p:extLst>
      <p:ext uri="{BB962C8B-B14F-4D97-AF65-F5344CB8AC3E}">
        <p14:creationId xmlns:p14="http://schemas.microsoft.com/office/powerpoint/2010/main" val="3604832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95400"/>
            <a:ext cx="8229600" cy="5181600"/>
          </a:xfrm>
        </p:spPr>
        <p:txBody>
          <a:bodyPr>
            <a:normAutofit fontScale="92500" lnSpcReduction="20000"/>
          </a:bodyPr>
          <a:lstStyle/>
          <a:p>
            <a:r>
              <a:rPr lang="en-US" dirty="0"/>
              <a:t>There will be five components to the course grade</a:t>
            </a:r>
          </a:p>
          <a:p>
            <a:pPr lvl="1"/>
            <a:r>
              <a:rPr lang="en-US" dirty="0"/>
              <a:t>5-7 programming assignments (35)</a:t>
            </a:r>
          </a:p>
          <a:p>
            <a:pPr lvl="1"/>
            <a:r>
              <a:rPr lang="en-US" dirty="0"/>
              <a:t>4-5 reading assignments (10)</a:t>
            </a:r>
          </a:p>
          <a:p>
            <a:pPr lvl="1"/>
            <a:r>
              <a:rPr lang="en-US" dirty="0"/>
              <a:t>2 mid-term exams (30)</a:t>
            </a:r>
          </a:p>
          <a:p>
            <a:pPr lvl="1"/>
            <a:r>
              <a:rPr lang="en-US" dirty="0"/>
              <a:t>Final conference paper presentation (10)</a:t>
            </a:r>
          </a:p>
          <a:p>
            <a:pPr lvl="1"/>
            <a:r>
              <a:rPr lang="en-US" dirty="0"/>
              <a:t>Final project result presentation (15)</a:t>
            </a:r>
          </a:p>
          <a:p>
            <a:pPr lvl="1"/>
            <a:r>
              <a:rPr lang="en-US" dirty="0"/>
              <a:t>Active positive participation (extra 5)</a:t>
            </a:r>
          </a:p>
          <a:p>
            <a:pPr>
              <a:lnSpc>
                <a:spcPct val="120000"/>
              </a:lnSpc>
              <a:spcBef>
                <a:spcPts val="1500"/>
              </a:spcBef>
            </a:pPr>
            <a:r>
              <a:rPr lang="en-US" dirty="0"/>
              <a:t>Class participation is strongly encouraged to offset negative performance in any of the above</a:t>
            </a:r>
          </a:p>
          <a:p>
            <a:pPr lvl="1">
              <a:lnSpc>
                <a:spcPct val="120000"/>
              </a:lnSpc>
              <a:spcBef>
                <a:spcPts val="24"/>
              </a:spcBef>
            </a:pPr>
            <a:r>
              <a:rPr lang="en-US" dirty="0"/>
              <a:t>Extra credits will be given for active positive participation on  </a:t>
            </a:r>
            <a:r>
              <a:rPr lang="en-US" dirty="0" err="1"/>
              <a:t>myCourses</a:t>
            </a:r>
            <a:r>
              <a:rPr lang="en-US" dirty="0"/>
              <a:t> discussion</a:t>
            </a:r>
          </a:p>
          <a:p>
            <a:endParaRPr lang="en-US" dirty="0"/>
          </a:p>
        </p:txBody>
      </p:sp>
      <p:sp>
        <p:nvSpPr>
          <p:cNvPr id="2" name="Title 1"/>
          <p:cNvSpPr>
            <a:spLocks noGrp="1"/>
          </p:cNvSpPr>
          <p:nvPr>
            <p:ph type="title"/>
          </p:nvPr>
        </p:nvSpPr>
        <p:spPr/>
        <p:txBody>
          <a:bodyPr/>
          <a:lstStyle/>
          <a:p>
            <a:r>
              <a:rPr lang="en-US"/>
              <a:t>Grading</a:t>
            </a:r>
            <a:endParaRPr lang="en-US" dirty="0"/>
          </a:p>
        </p:txBody>
      </p:sp>
    </p:spTree>
    <p:extLst>
      <p:ext uri="{BB962C8B-B14F-4D97-AF65-F5344CB8AC3E}">
        <p14:creationId xmlns:p14="http://schemas.microsoft.com/office/powerpoint/2010/main" val="1172095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dirty="0"/>
              <a:t>Final presentation</a:t>
            </a:r>
          </a:p>
        </p:txBody>
      </p:sp>
      <p:sp>
        <p:nvSpPr>
          <p:cNvPr id="3" name="Content Placeholder 2"/>
          <p:cNvSpPr>
            <a:spLocks noGrp="1"/>
          </p:cNvSpPr>
          <p:nvPr>
            <p:ph idx="1"/>
          </p:nvPr>
        </p:nvSpPr>
        <p:spPr>
          <a:xfrm>
            <a:off x="381000" y="1600200"/>
            <a:ext cx="8610600" cy="4525963"/>
          </a:xfrm>
        </p:spPr>
        <p:txBody>
          <a:bodyPr>
            <a:normAutofit/>
          </a:bodyPr>
          <a:lstStyle/>
          <a:p>
            <a:r>
              <a:rPr lang="en-US" dirty="0"/>
              <a:t>Teams of 2-3 encouraged </a:t>
            </a:r>
          </a:p>
          <a:p>
            <a:pPr lvl="1"/>
            <a:r>
              <a:rPr lang="en-US" dirty="0"/>
              <a:t>These are the same teams for the final project</a:t>
            </a:r>
          </a:p>
          <a:p>
            <a:r>
              <a:rPr lang="en-US" dirty="0"/>
              <a:t>Detailed review of CVPR-type paper</a:t>
            </a:r>
          </a:p>
          <a:p>
            <a:r>
              <a:rPr lang="en-US" dirty="0"/>
              <a:t>Presentation of the paper in class</a:t>
            </a:r>
          </a:p>
          <a:p>
            <a:pPr lvl="1"/>
            <a:r>
              <a:rPr lang="en-US" dirty="0"/>
              <a:t>Clearly articulate the relevance/benefits of the work</a:t>
            </a:r>
          </a:p>
          <a:p>
            <a:pPr lvl="1"/>
            <a:r>
              <a:rPr lang="en-US" dirty="0"/>
              <a:t>Demonstrate clear understanding of the technical aspect of the work</a:t>
            </a:r>
          </a:p>
          <a:p>
            <a:pPr lvl="1"/>
            <a:r>
              <a:rPr lang="en-US" dirty="0"/>
              <a:t>Critical reviews are strongly encouraged</a:t>
            </a:r>
          </a:p>
          <a:p>
            <a:endParaRPr lang="en-US" dirty="0"/>
          </a:p>
        </p:txBody>
      </p:sp>
    </p:spTree>
    <p:extLst>
      <p:ext uri="{BB962C8B-B14F-4D97-AF65-F5344CB8AC3E}">
        <p14:creationId xmlns:p14="http://schemas.microsoft.com/office/powerpoint/2010/main" val="2324481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dirty="0"/>
              <a:t>Final project</a:t>
            </a:r>
          </a:p>
        </p:txBody>
      </p:sp>
      <p:sp>
        <p:nvSpPr>
          <p:cNvPr id="3" name="Content Placeholder 2"/>
          <p:cNvSpPr>
            <a:spLocks noGrp="1"/>
          </p:cNvSpPr>
          <p:nvPr>
            <p:ph idx="1"/>
          </p:nvPr>
        </p:nvSpPr>
        <p:spPr>
          <a:xfrm>
            <a:off x="381000" y="1600200"/>
            <a:ext cx="8610600" cy="4525963"/>
          </a:xfrm>
        </p:spPr>
        <p:txBody>
          <a:bodyPr>
            <a:normAutofit/>
          </a:bodyPr>
          <a:lstStyle/>
          <a:p>
            <a:r>
              <a:rPr lang="en-US" dirty="0"/>
              <a:t>Significant implementation of a technique related to the course content</a:t>
            </a:r>
          </a:p>
          <a:p>
            <a:r>
              <a:rPr lang="en-US" dirty="0"/>
              <a:t>Teams of 2-3 encouraged</a:t>
            </a:r>
          </a:p>
          <a:p>
            <a:r>
              <a:rPr lang="en-US" dirty="0"/>
              <a:t>CVPR-type review article </a:t>
            </a:r>
          </a:p>
          <a:p>
            <a:r>
              <a:rPr lang="en-US" dirty="0"/>
              <a:t>Two components :</a:t>
            </a:r>
          </a:p>
          <a:p>
            <a:pPr lvl="1"/>
            <a:r>
              <a:rPr lang="en-US" dirty="0"/>
              <a:t>proposal document (no more than 2 pages)</a:t>
            </a:r>
          </a:p>
          <a:p>
            <a:pPr lvl="1"/>
            <a:r>
              <a:rPr lang="en-US" dirty="0"/>
              <a:t>final write-up with results (no more than 6 pages CVPR style)</a:t>
            </a:r>
          </a:p>
          <a:p>
            <a:endParaRPr lang="en-US" dirty="0"/>
          </a:p>
        </p:txBody>
      </p:sp>
    </p:spTree>
    <p:extLst>
      <p:ext uri="{BB962C8B-B14F-4D97-AF65-F5344CB8AC3E}">
        <p14:creationId xmlns:p14="http://schemas.microsoft.com/office/powerpoint/2010/main" val="1960303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905703-EDEB-BC41-8342-30544E66CE53}"/>
              </a:ext>
            </a:extLst>
          </p:cNvPr>
          <p:cNvSpPr>
            <a:spLocks noGrp="1"/>
          </p:cNvSpPr>
          <p:nvPr>
            <p:ph idx="1"/>
          </p:nvPr>
        </p:nvSpPr>
        <p:spPr/>
        <p:txBody>
          <a:bodyPr/>
          <a:lstStyle/>
          <a:p>
            <a:r>
              <a:rPr lang="en-US" dirty="0"/>
              <a:t>What Is Academic Integrity?</a:t>
            </a:r>
          </a:p>
          <a:p>
            <a:pPr lvl="1"/>
            <a:r>
              <a:rPr lang="en-US" dirty="0">
                <a:hlinkClick r:id="rId2"/>
              </a:rPr>
              <a:t>https://www.rit.edu/academicaffairs/policiesmanual/d080</a:t>
            </a:r>
            <a:endParaRPr lang="en-US" dirty="0"/>
          </a:p>
          <a:p>
            <a:pPr lvl="1"/>
            <a:r>
              <a:rPr lang="en-US" dirty="0" err="1"/>
              <a:t>Pls</a:t>
            </a:r>
            <a:r>
              <a:rPr lang="en-US" dirty="0"/>
              <a:t> review; ignorance is not the same as innocence</a:t>
            </a:r>
          </a:p>
          <a:p>
            <a:pPr lvl="2"/>
            <a:endParaRPr lang="en-US" dirty="0"/>
          </a:p>
          <a:p>
            <a:pPr lvl="2"/>
            <a:r>
              <a:rPr lang="en-US" dirty="0"/>
              <a:t>Plagiarism; cheating; duplicate submission for credit</a:t>
            </a:r>
          </a:p>
          <a:p>
            <a:pPr lvl="2"/>
            <a:r>
              <a:rPr lang="en-US" dirty="0"/>
              <a:t>Dr. HP Bischoff handles AI problems in the department</a:t>
            </a:r>
          </a:p>
          <a:p>
            <a:pPr lvl="2"/>
            <a:r>
              <a:rPr lang="en-US" dirty="0"/>
              <a:t>Deans Committee for Academic Integrity Violations</a:t>
            </a:r>
          </a:p>
        </p:txBody>
      </p:sp>
      <p:sp>
        <p:nvSpPr>
          <p:cNvPr id="3" name="Title 2">
            <a:extLst>
              <a:ext uri="{FF2B5EF4-FFF2-40B4-BE49-F238E27FC236}">
                <a16:creationId xmlns:a16="http://schemas.microsoft.com/office/drawing/2014/main" id="{DB24E13A-2AB5-8E4A-89AC-8AB49A010680}"/>
              </a:ext>
            </a:extLst>
          </p:cNvPr>
          <p:cNvSpPr>
            <a:spLocks noGrp="1"/>
          </p:cNvSpPr>
          <p:nvPr>
            <p:ph type="title"/>
          </p:nvPr>
        </p:nvSpPr>
        <p:spPr/>
        <p:txBody>
          <a:bodyPr/>
          <a:lstStyle/>
          <a:p>
            <a:r>
              <a:rPr lang="en-US" dirty="0"/>
              <a:t>Academic Integrity</a:t>
            </a:r>
          </a:p>
        </p:txBody>
      </p:sp>
    </p:spTree>
    <p:extLst>
      <p:ext uri="{BB962C8B-B14F-4D97-AF65-F5344CB8AC3E}">
        <p14:creationId xmlns:p14="http://schemas.microsoft.com/office/powerpoint/2010/main" val="409722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DE51CE-9A3E-2E47-B20E-55284A4B6142}"/>
              </a:ext>
            </a:extLst>
          </p:cNvPr>
          <p:cNvSpPr>
            <a:spLocks noGrp="1"/>
          </p:cNvSpPr>
          <p:nvPr>
            <p:ph idx="1"/>
          </p:nvPr>
        </p:nvSpPr>
        <p:spPr>
          <a:xfrm>
            <a:off x="457200" y="1600200"/>
            <a:ext cx="8229600" cy="4648200"/>
          </a:xfrm>
        </p:spPr>
        <p:txBody>
          <a:bodyPr>
            <a:normAutofit fontScale="77500" lnSpcReduction="20000"/>
          </a:bodyPr>
          <a:lstStyle/>
          <a:p>
            <a:pPr marL="0" indent="0" algn="ctr">
              <a:buNone/>
            </a:pPr>
            <a:r>
              <a:rPr lang="en-US" dirty="0">
                <a:solidFill>
                  <a:srgbClr val="FF0000"/>
                </a:solidFill>
              </a:rPr>
              <a:t>Success</a:t>
            </a:r>
            <a:r>
              <a:rPr lang="en-US" dirty="0"/>
              <a:t> in this course depends heavily on your </a:t>
            </a:r>
            <a:r>
              <a:rPr lang="en-US" dirty="0">
                <a:solidFill>
                  <a:srgbClr val="FF0000"/>
                </a:solidFill>
              </a:rPr>
              <a:t>personal health and wellbeing</a:t>
            </a:r>
            <a:r>
              <a:rPr lang="en-US" dirty="0"/>
              <a:t>. Recognize that </a:t>
            </a:r>
            <a:r>
              <a:rPr lang="en-US" dirty="0">
                <a:solidFill>
                  <a:srgbClr val="FF0000"/>
                </a:solidFill>
              </a:rPr>
              <a:t>stress</a:t>
            </a:r>
            <a:r>
              <a:rPr lang="en-US" dirty="0"/>
              <a:t> is an expected part of the college experience, and it often can be </a:t>
            </a:r>
            <a:r>
              <a:rPr lang="en-US" dirty="0">
                <a:solidFill>
                  <a:srgbClr val="FF0000"/>
                </a:solidFill>
              </a:rPr>
              <a:t>compounded by unexpected setbacks or life changes </a:t>
            </a:r>
            <a:r>
              <a:rPr lang="en-US" dirty="0"/>
              <a:t>outside the classroom. Your other instructors and I strongly encourage you to </a:t>
            </a:r>
            <a:r>
              <a:rPr lang="en-US" dirty="0">
                <a:solidFill>
                  <a:srgbClr val="FF0000"/>
                </a:solidFill>
              </a:rPr>
              <a:t>reframe challenges as an unavoidable pathway to success</a:t>
            </a:r>
            <a:r>
              <a:rPr lang="en-US" dirty="0"/>
              <a:t>. Reflect on your role in taking care of yourself throughout the term, before the demands of exams and projects reach their peak. Please </a:t>
            </a:r>
            <a:r>
              <a:rPr lang="en-US" dirty="0">
                <a:solidFill>
                  <a:srgbClr val="FF0000"/>
                </a:solidFill>
              </a:rPr>
              <a:t>feel free to reach out to me </a:t>
            </a:r>
            <a:r>
              <a:rPr lang="en-US" dirty="0"/>
              <a:t>about any difficulty you may be having that may impact your performance in this course </a:t>
            </a:r>
            <a:r>
              <a:rPr lang="en-US" dirty="0">
                <a:solidFill>
                  <a:srgbClr val="FF0000"/>
                </a:solidFill>
              </a:rPr>
              <a:t>as soon as it occurs and before it becomes unmanageable</a:t>
            </a:r>
            <a:r>
              <a:rPr lang="en-US" dirty="0"/>
              <a:t>. In addition to your academic advisor, I strongly encourage you to contact the </a:t>
            </a:r>
            <a:r>
              <a:rPr lang="en-US" dirty="0">
                <a:solidFill>
                  <a:srgbClr val="FF0000"/>
                </a:solidFill>
              </a:rPr>
              <a:t>many other support services on campus </a:t>
            </a:r>
            <a:r>
              <a:rPr lang="en-US" dirty="0"/>
              <a:t>that stand ready to assist you.</a:t>
            </a:r>
          </a:p>
        </p:txBody>
      </p:sp>
      <p:sp>
        <p:nvSpPr>
          <p:cNvPr id="3" name="Title 2">
            <a:extLst>
              <a:ext uri="{FF2B5EF4-FFF2-40B4-BE49-F238E27FC236}">
                <a16:creationId xmlns:a16="http://schemas.microsoft.com/office/drawing/2014/main" id="{9603DF5D-093D-9142-81C1-5047E7B75A3C}"/>
              </a:ext>
            </a:extLst>
          </p:cNvPr>
          <p:cNvSpPr>
            <a:spLocks noGrp="1"/>
          </p:cNvSpPr>
          <p:nvPr>
            <p:ph type="title"/>
          </p:nvPr>
        </p:nvSpPr>
        <p:spPr/>
        <p:txBody>
          <a:bodyPr/>
          <a:lstStyle/>
          <a:p>
            <a:r>
              <a:rPr lang="en-US" dirty="0"/>
              <a:t>Mental Health Initiative</a:t>
            </a:r>
          </a:p>
        </p:txBody>
      </p:sp>
    </p:spTree>
    <p:extLst>
      <p:ext uri="{BB962C8B-B14F-4D97-AF65-F5344CB8AC3E}">
        <p14:creationId xmlns:p14="http://schemas.microsoft.com/office/powerpoint/2010/main" val="3734379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Course goals</a:t>
            </a:r>
          </a:p>
        </p:txBody>
      </p:sp>
      <p:sp>
        <p:nvSpPr>
          <p:cNvPr id="3" name="Content Placeholder 2"/>
          <p:cNvSpPr>
            <a:spLocks noGrp="1"/>
          </p:cNvSpPr>
          <p:nvPr>
            <p:ph idx="1"/>
          </p:nvPr>
        </p:nvSpPr>
        <p:spPr>
          <a:xfrm>
            <a:off x="457200" y="1219200"/>
            <a:ext cx="8229600" cy="5486400"/>
          </a:xfrm>
        </p:spPr>
        <p:txBody>
          <a:bodyPr>
            <a:normAutofit/>
          </a:bodyPr>
          <a:lstStyle/>
          <a:p>
            <a:pPr marL="514350" indent="-514350">
              <a:buFont typeface="+mj-lt"/>
              <a:buAutoNum type="arabicPeriod"/>
            </a:pPr>
            <a:r>
              <a:rPr lang="en-US" dirty="0">
                <a:solidFill>
                  <a:srgbClr val="C00000"/>
                </a:solidFill>
              </a:rPr>
              <a:t>Be aware of the value and ethical problems of computer vision to society</a:t>
            </a:r>
          </a:p>
          <a:p>
            <a:pPr marL="514350" indent="-514350">
              <a:buFont typeface="+mj-lt"/>
              <a:buAutoNum type="arabicPeriod"/>
            </a:pPr>
            <a:r>
              <a:rPr lang="en-US" dirty="0">
                <a:solidFill>
                  <a:srgbClr val="C00000"/>
                </a:solidFill>
              </a:rPr>
              <a:t>Understand CV pre-deep learning methods and when old tricks might come in handy</a:t>
            </a:r>
          </a:p>
          <a:p>
            <a:pPr marL="514350" indent="-514350">
              <a:buFont typeface="+mj-lt"/>
              <a:buAutoNum type="arabicPeriod"/>
            </a:pPr>
            <a:r>
              <a:rPr lang="en-US" dirty="0">
                <a:solidFill>
                  <a:srgbClr val="C00000"/>
                </a:solidFill>
              </a:rPr>
              <a:t>Understand the basics of deep learning from first principles</a:t>
            </a:r>
          </a:p>
          <a:p>
            <a:pPr marL="514350" indent="-514350">
              <a:buFont typeface="+mj-lt"/>
              <a:buAutoNum type="arabicPeriod"/>
            </a:pPr>
            <a:r>
              <a:rPr lang="en-US" dirty="0">
                <a:solidFill>
                  <a:srgbClr val="C00000"/>
                </a:solidFill>
              </a:rPr>
              <a:t>Obtain a level of comfort implementing advanced deep learning algorithms for vision</a:t>
            </a:r>
          </a:p>
          <a:p>
            <a:pPr marL="514350" indent="-514350">
              <a:buFont typeface="+mj-lt"/>
              <a:buAutoNum type="arabicPeriod"/>
            </a:pPr>
            <a:r>
              <a:rPr lang="en-US" dirty="0">
                <a:solidFill>
                  <a:srgbClr val="C00000"/>
                </a:solidFill>
              </a:rPr>
              <a:t>Understand how to analyze moving data</a:t>
            </a:r>
          </a:p>
          <a:p>
            <a:pPr marL="514350" indent="-514350">
              <a:buFont typeface="+mj-lt"/>
              <a:buAutoNum type="arabicPeriod"/>
            </a:pPr>
            <a:endParaRPr lang="en-US" dirty="0">
              <a:solidFill>
                <a:srgbClr val="C00000"/>
              </a:solidFill>
            </a:endParaRPr>
          </a:p>
        </p:txBody>
      </p:sp>
    </p:spTree>
    <p:extLst>
      <p:ext uri="{BB962C8B-B14F-4D97-AF65-F5344CB8AC3E}">
        <p14:creationId xmlns:p14="http://schemas.microsoft.com/office/powerpoint/2010/main" val="27541308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2"/>
          <p:cNvSpPr>
            <a:spLocks noGrp="1" noChangeArrowheads="1"/>
          </p:cNvSpPr>
          <p:nvPr>
            <p:ph type="ctrTitle"/>
          </p:nvPr>
        </p:nvSpPr>
        <p:spPr/>
        <p:txBody>
          <a:bodyPr>
            <a:normAutofit/>
          </a:bodyPr>
          <a:lstStyle/>
          <a:p>
            <a:r>
              <a:rPr lang="en-US" dirty="0"/>
              <a:t>Examples of mainstream vision applications</a:t>
            </a:r>
          </a:p>
        </p:txBody>
      </p:sp>
      <p:sp>
        <p:nvSpPr>
          <p:cNvPr id="385027" name="Rectangle 3"/>
          <p:cNvSpPr>
            <a:spLocks noGrp="1" noChangeArrowheads="1"/>
          </p:cNvSpPr>
          <p:nvPr>
            <p:ph type="subTitle" idx="1"/>
          </p:nvPr>
        </p:nvSpPr>
        <p:spPr/>
        <p:txBody>
          <a:bodyPr/>
          <a:lstStyle/>
          <a:p>
            <a:r>
              <a:rPr lang="en-US"/>
              <a:t>The next slides show some examples of what current vision systems can do</a:t>
            </a:r>
          </a:p>
          <a:p>
            <a:endParaRPr lang="en-US"/>
          </a:p>
        </p:txBody>
      </p:sp>
    </p:spTree>
    <p:extLst>
      <p:ext uri="{BB962C8B-B14F-4D97-AF65-F5344CB8AC3E}">
        <p14:creationId xmlns:p14="http://schemas.microsoft.com/office/powerpoint/2010/main" val="3046497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ChangeArrowheads="1"/>
          </p:cNvSpPr>
          <p:nvPr>
            <p:ph type="title"/>
          </p:nvPr>
        </p:nvSpPr>
        <p:spPr/>
        <p:txBody>
          <a:bodyPr/>
          <a:lstStyle/>
          <a:p>
            <a:r>
              <a:rPr lang="en-US"/>
              <a:t>Optical character recognition (OCR)</a:t>
            </a:r>
          </a:p>
        </p:txBody>
      </p:sp>
      <p:pic>
        <p:nvPicPr>
          <p:cNvPr id="414723" name="Picture 3" descr="asamples"/>
          <p:cNvPicPr>
            <a:picLocks noChangeAspect="1" noChangeArrowheads="1" noCrop="1"/>
          </p:cNvPicPr>
          <p:nvPr/>
        </p:nvPicPr>
        <p:blipFill>
          <a:blip r:embed="rId3" cstate="print"/>
          <a:srcRect/>
          <a:stretch>
            <a:fillRect/>
          </a:stretch>
        </p:blipFill>
        <p:spPr bwMode="auto">
          <a:xfrm>
            <a:off x="609600" y="2690813"/>
            <a:ext cx="3657600" cy="2286000"/>
          </a:xfrm>
          <a:prstGeom prst="rect">
            <a:avLst/>
          </a:prstGeom>
          <a:noFill/>
        </p:spPr>
      </p:pic>
      <p:sp>
        <p:nvSpPr>
          <p:cNvPr id="414724" name="Text Box 4"/>
          <p:cNvSpPr txBox="1">
            <a:spLocks noChangeArrowheads="1"/>
          </p:cNvSpPr>
          <p:nvPr/>
        </p:nvSpPr>
        <p:spPr bwMode="auto">
          <a:xfrm>
            <a:off x="685800" y="5362575"/>
            <a:ext cx="3379788" cy="581025"/>
          </a:xfrm>
          <a:prstGeom prst="rect">
            <a:avLst/>
          </a:prstGeom>
          <a:noFill/>
          <a:ln w="9525">
            <a:noFill/>
            <a:miter lim="800000"/>
            <a:headEnd/>
            <a:tailEnd/>
          </a:ln>
          <a:effectLst/>
        </p:spPr>
        <p:txBody>
          <a:bodyPr wrap="none">
            <a:spAutoFit/>
          </a:bodyPr>
          <a:lstStyle/>
          <a:p>
            <a:pPr algn="ctr"/>
            <a:r>
              <a:rPr lang="en-US" sz="1600">
                <a:latin typeface="Arial" charset="0"/>
              </a:rPr>
              <a:t>Digit recognition, AT&amp;T labs</a:t>
            </a:r>
          </a:p>
          <a:p>
            <a:pPr algn="ctr"/>
            <a:r>
              <a:rPr lang="en-US" sz="1600">
                <a:latin typeface="Arial" charset="0"/>
                <a:hlinkClick r:id="rId4"/>
              </a:rPr>
              <a:t>http://www.research.att.com/~yann</a:t>
            </a:r>
            <a:r>
              <a:rPr lang="en-US" sz="1600">
                <a:latin typeface="Arial" charset="0"/>
              </a:rPr>
              <a:t>/</a:t>
            </a:r>
          </a:p>
        </p:txBody>
      </p:sp>
      <p:sp>
        <p:nvSpPr>
          <p:cNvPr id="414725" name="Rectangle 5"/>
          <p:cNvSpPr>
            <a:spLocks noChangeArrowheads="1"/>
          </p:cNvSpPr>
          <p:nvPr/>
        </p:nvSpPr>
        <p:spPr bwMode="auto">
          <a:xfrm>
            <a:off x="685800" y="1143000"/>
            <a:ext cx="7772400" cy="5334000"/>
          </a:xfrm>
          <a:prstGeom prst="rect">
            <a:avLst/>
          </a:prstGeom>
          <a:noFill/>
          <a:ln w="9525">
            <a:noFill/>
            <a:miter lim="800000"/>
            <a:headEnd/>
            <a:tailEnd/>
          </a:ln>
          <a:effectLst/>
        </p:spPr>
        <p:txBody>
          <a:bodyPr/>
          <a:lstStyle/>
          <a:p>
            <a:pPr marL="342900" indent="-342900">
              <a:spcBef>
                <a:spcPct val="20000"/>
              </a:spcBef>
            </a:pPr>
            <a:r>
              <a:rPr lang="en-US" sz="2800" dirty="0">
                <a:latin typeface="Arial" charset="0"/>
              </a:rPr>
              <a:t>Technology to convert scanned docs to text</a:t>
            </a:r>
          </a:p>
          <a:p>
            <a:pPr marL="742950" lvl="1" indent="-285750">
              <a:spcBef>
                <a:spcPct val="20000"/>
              </a:spcBef>
              <a:buFontTx/>
              <a:buChar char="•"/>
            </a:pPr>
            <a:r>
              <a:rPr lang="en-US" sz="2000" dirty="0">
                <a:latin typeface="Arial" charset="0"/>
              </a:rPr>
              <a:t>If you have a scanner, it probably came with OCR software</a:t>
            </a:r>
          </a:p>
          <a:p>
            <a:pPr marL="342900" indent="-342900">
              <a:spcBef>
                <a:spcPct val="20000"/>
              </a:spcBef>
            </a:pPr>
            <a:endParaRPr lang="en-US" sz="2800" dirty="0">
              <a:latin typeface="Arial" charset="0"/>
            </a:endParaRPr>
          </a:p>
        </p:txBody>
      </p:sp>
      <p:pic>
        <p:nvPicPr>
          <p:cNvPr id="414726" name="Picture 6" descr="California_license_plate_ANPR"/>
          <p:cNvPicPr>
            <a:picLocks noChangeAspect="1" noChangeArrowheads="1"/>
          </p:cNvPicPr>
          <p:nvPr/>
        </p:nvPicPr>
        <p:blipFill>
          <a:blip r:embed="rId5" cstate="print"/>
          <a:srcRect/>
          <a:stretch>
            <a:fillRect/>
          </a:stretch>
        </p:blipFill>
        <p:spPr bwMode="auto">
          <a:xfrm>
            <a:off x="4876800" y="2419350"/>
            <a:ext cx="3581400" cy="2762250"/>
          </a:xfrm>
          <a:prstGeom prst="rect">
            <a:avLst/>
          </a:prstGeom>
          <a:noFill/>
        </p:spPr>
      </p:pic>
      <p:sp>
        <p:nvSpPr>
          <p:cNvPr id="414727" name="Text Box 7"/>
          <p:cNvSpPr txBox="1">
            <a:spLocks noChangeArrowheads="1"/>
          </p:cNvSpPr>
          <p:nvPr/>
        </p:nvSpPr>
        <p:spPr bwMode="auto">
          <a:xfrm>
            <a:off x="4511675" y="5362575"/>
            <a:ext cx="4513263" cy="701675"/>
          </a:xfrm>
          <a:prstGeom prst="rect">
            <a:avLst/>
          </a:prstGeom>
          <a:noFill/>
          <a:ln w="9525">
            <a:noFill/>
            <a:miter lim="800000"/>
            <a:headEnd/>
            <a:tailEnd/>
          </a:ln>
          <a:effectLst/>
        </p:spPr>
        <p:txBody>
          <a:bodyPr wrap="none">
            <a:spAutoFit/>
          </a:bodyPr>
          <a:lstStyle/>
          <a:p>
            <a:pPr algn="ctr"/>
            <a:r>
              <a:rPr lang="en-US" sz="1600">
                <a:latin typeface="Arial" charset="0"/>
              </a:rPr>
              <a:t>License plate readers</a:t>
            </a:r>
          </a:p>
          <a:p>
            <a:pPr algn="ctr"/>
            <a:r>
              <a:rPr lang="en-US" sz="1200">
                <a:latin typeface="Arial" charset="0"/>
                <a:hlinkClick r:id="rId6"/>
              </a:rPr>
              <a:t>http://en.wikipedia.org/wiki/Automatic_number_plate_recognition</a:t>
            </a:r>
            <a:endParaRPr lang="en-US" sz="1200">
              <a:latin typeface="Arial" charset="0"/>
            </a:endParaRPr>
          </a:p>
          <a:p>
            <a:pPr algn="ctr"/>
            <a:endParaRPr lang="en-US" sz="1200">
              <a:latin typeface="Arial" charset="0"/>
            </a:endParaRPr>
          </a:p>
        </p:txBody>
      </p:sp>
      <p:sp>
        <p:nvSpPr>
          <p:cNvPr id="2" name="Date Placeholder 1">
            <a:extLst>
              <a:ext uri="{FF2B5EF4-FFF2-40B4-BE49-F238E27FC236}">
                <a16:creationId xmlns:a16="http://schemas.microsoft.com/office/drawing/2014/main" id="{0C2843C1-DB8C-344C-AE18-56C5B0486EC6}"/>
              </a:ext>
            </a:extLst>
          </p:cNvPr>
          <p:cNvSpPr>
            <a:spLocks noGrp="1"/>
          </p:cNvSpPr>
          <p:nvPr>
            <p:ph type="dt" sz="half" idx="10"/>
          </p:nvPr>
        </p:nvSpPr>
        <p:spPr/>
        <p:txBody>
          <a:bodyPr/>
          <a:lstStyle/>
          <a:p>
            <a:r>
              <a:rPr lang="en-US"/>
              <a:t>8/26/19</a:t>
            </a:r>
          </a:p>
        </p:txBody>
      </p:sp>
      <p:sp>
        <p:nvSpPr>
          <p:cNvPr id="4" name="Slide Number Placeholder 3">
            <a:extLst>
              <a:ext uri="{FF2B5EF4-FFF2-40B4-BE49-F238E27FC236}">
                <a16:creationId xmlns:a16="http://schemas.microsoft.com/office/drawing/2014/main" id="{9C888205-F36D-5F4A-8255-A898A9C65C34}"/>
              </a:ext>
            </a:extLst>
          </p:cNvPr>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3705667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dirty="0"/>
              <a:t>Today</a:t>
            </a:r>
          </a:p>
        </p:txBody>
      </p:sp>
      <p:sp>
        <p:nvSpPr>
          <p:cNvPr id="3" name="Content Placeholder 2"/>
          <p:cNvSpPr>
            <a:spLocks noGrp="1"/>
          </p:cNvSpPr>
          <p:nvPr>
            <p:ph idx="1"/>
          </p:nvPr>
        </p:nvSpPr>
        <p:spPr/>
        <p:txBody>
          <a:bodyPr/>
          <a:lstStyle/>
          <a:p>
            <a:r>
              <a:rPr lang="en-US" dirty="0"/>
              <a:t>Logistics</a:t>
            </a:r>
          </a:p>
          <a:p>
            <a:pPr lvl="1"/>
            <a:r>
              <a:rPr lang="en-US" dirty="0"/>
              <a:t>Staff, Labs, prerequisites, textbooks, grading </a:t>
            </a:r>
            <a:r>
              <a:rPr lang="en-US" dirty="0" err="1"/>
              <a:t>etc</a:t>
            </a:r>
            <a:endParaRPr lang="en-US" dirty="0"/>
          </a:p>
          <a:p>
            <a:r>
              <a:rPr lang="en-US" dirty="0"/>
              <a:t>Course Organization</a:t>
            </a:r>
          </a:p>
          <a:p>
            <a:r>
              <a:rPr lang="en-US" dirty="0"/>
              <a:t>What is computer vision?</a:t>
            </a:r>
          </a:p>
          <a:p>
            <a:r>
              <a:rPr lang="en-US" dirty="0"/>
              <a:t>Why is vision so hard?</a:t>
            </a:r>
          </a:p>
          <a:p>
            <a:r>
              <a:rPr lang="en-US" dirty="0"/>
              <a:t>Course goals</a:t>
            </a:r>
          </a:p>
        </p:txBody>
      </p:sp>
    </p:spTree>
    <p:extLst>
      <p:ext uri="{BB962C8B-B14F-4D97-AF65-F5344CB8AC3E}">
        <p14:creationId xmlns:p14="http://schemas.microsoft.com/office/powerpoint/2010/main" val="2731523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a:xfrm>
            <a:off x="457200" y="274638"/>
            <a:ext cx="8229600" cy="1143000"/>
          </a:xfrm>
        </p:spPr>
        <p:txBody>
          <a:bodyPr/>
          <a:lstStyle/>
          <a:p>
            <a:r>
              <a:rPr lang="en-US" dirty="0"/>
              <a:t>Face detection and recognition</a:t>
            </a:r>
          </a:p>
        </p:txBody>
      </p:sp>
      <p:pic>
        <p:nvPicPr>
          <p:cNvPr id="390149" name="Picture 5" descr="tested_485"/>
          <p:cNvPicPr>
            <a:picLocks noChangeAspect="1" noChangeArrowheads="1"/>
          </p:cNvPicPr>
          <p:nvPr/>
        </p:nvPicPr>
        <p:blipFill>
          <a:blip r:embed="rId3" cstate="print"/>
          <a:srcRect/>
          <a:stretch>
            <a:fillRect/>
          </a:stretch>
        </p:blipFill>
        <p:spPr bwMode="auto">
          <a:xfrm>
            <a:off x="2262188" y="1371600"/>
            <a:ext cx="4619625" cy="3124200"/>
          </a:xfrm>
          <a:prstGeom prst="rect">
            <a:avLst/>
          </a:prstGeom>
          <a:noFill/>
        </p:spPr>
      </p:pic>
    </p:spTree>
    <p:extLst>
      <p:ext uri="{BB962C8B-B14F-4D97-AF65-F5344CB8AC3E}">
        <p14:creationId xmlns:p14="http://schemas.microsoft.com/office/powerpoint/2010/main" val="2291751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Grp="1" noChangeArrowheads="1"/>
          </p:cNvSpPr>
          <p:nvPr>
            <p:ph type="title"/>
          </p:nvPr>
        </p:nvSpPr>
        <p:spPr>
          <a:xfrm>
            <a:off x="457200" y="274638"/>
            <a:ext cx="8229600" cy="1143000"/>
          </a:xfrm>
        </p:spPr>
        <p:txBody>
          <a:bodyPr/>
          <a:lstStyle/>
          <a:p>
            <a:r>
              <a:rPr lang="en-US" dirty="0"/>
              <a:t>Smile detection</a:t>
            </a:r>
          </a:p>
        </p:txBody>
      </p:sp>
      <p:sp>
        <p:nvSpPr>
          <p:cNvPr id="391171" name="Rectangle 3"/>
          <p:cNvSpPr>
            <a:spLocks noGrp="1" noChangeArrowheads="1"/>
          </p:cNvSpPr>
          <p:nvPr>
            <p:ph type="body" idx="1"/>
          </p:nvPr>
        </p:nvSpPr>
        <p:spPr/>
        <p:txBody>
          <a:bodyPr/>
          <a:lstStyle/>
          <a:p>
            <a:endParaRPr lang="en-US"/>
          </a:p>
        </p:txBody>
      </p:sp>
      <p:pic>
        <p:nvPicPr>
          <p:cNvPr id="391174" name="Picture 6"/>
          <p:cNvPicPr>
            <a:picLocks noChangeAspect="1" noChangeArrowheads="1"/>
          </p:cNvPicPr>
          <p:nvPr/>
        </p:nvPicPr>
        <p:blipFill>
          <a:blip r:embed="rId3" cstate="print"/>
          <a:srcRect/>
          <a:stretch>
            <a:fillRect/>
          </a:stretch>
        </p:blipFill>
        <p:spPr bwMode="auto">
          <a:xfrm>
            <a:off x="849313" y="2170113"/>
            <a:ext cx="7443787" cy="3240087"/>
          </a:xfrm>
          <a:prstGeom prst="rect">
            <a:avLst/>
          </a:prstGeom>
          <a:noFill/>
          <a:ln w="9525">
            <a:noFill/>
            <a:miter lim="800000"/>
            <a:headEnd/>
            <a:tailEnd/>
          </a:ln>
          <a:effectLst/>
        </p:spPr>
      </p:pic>
      <p:pic>
        <p:nvPicPr>
          <p:cNvPr id="391175" name="Picture 7"/>
          <p:cNvPicPr>
            <a:picLocks noChangeAspect="1" noChangeArrowheads="1"/>
          </p:cNvPicPr>
          <p:nvPr/>
        </p:nvPicPr>
        <p:blipFill>
          <a:blip r:embed="rId4" cstate="print"/>
          <a:srcRect/>
          <a:stretch>
            <a:fillRect/>
          </a:stretch>
        </p:blipFill>
        <p:spPr bwMode="auto">
          <a:xfrm>
            <a:off x="838200" y="1143000"/>
            <a:ext cx="7467600" cy="1050925"/>
          </a:xfrm>
          <a:prstGeom prst="rect">
            <a:avLst/>
          </a:prstGeom>
          <a:noFill/>
          <a:ln w="9525">
            <a:noFill/>
            <a:miter lim="800000"/>
            <a:headEnd/>
            <a:tailEnd/>
          </a:ln>
          <a:effectLst/>
        </p:spPr>
      </p:pic>
      <p:sp>
        <p:nvSpPr>
          <p:cNvPr id="391176" name="Rectangle 8"/>
          <p:cNvSpPr>
            <a:spLocks noChangeArrowheads="1"/>
          </p:cNvSpPr>
          <p:nvPr/>
        </p:nvSpPr>
        <p:spPr bwMode="auto">
          <a:xfrm>
            <a:off x="2051050" y="6278563"/>
            <a:ext cx="4730750" cy="396875"/>
          </a:xfrm>
          <a:prstGeom prst="rect">
            <a:avLst/>
          </a:prstGeom>
          <a:noFill/>
          <a:ln w="9525">
            <a:noFill/>
            <a:miter lim="800000"/>
            <a:headEnd/>
            <a:tailEnd/>
          </a:ln>
          <a:effectLst/>
        </p:spPr>
        <p:txBody>
          <a:bodyPr wrap="none" anchor="ctr">
            <a:spAutoFit/>
          </a:bodyPr>
          <a:lstStyle/>
          <a:p>
            <a:r>
              <a:rPr lang="en-US" sz="2000">
                <a:hlinkClick r:id="rId5"/>
              </a:rPr>
              <a:t>Sony Cyber-shot® T70 Digital Still Camera </a:t>
            </a:r>
            <a:endParaRPr lang="en-US" sz="2000"/>
          </a:p>
        </p:txBody>
      </p:sp>
    </p:spTree>
    <p:extLst>
      <p:ext uri="{BB962C8B-B14F-4D97-AF65-F5344CB8AC3E}">
        <p14:creationId xmlns:p14="http://schemas.microsoft.com/office/powerpoint/2010/main" val="3131415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ChangeArrowheads="1"/>
          </p:cNvSpPr>
          <p:nvPr>
            <p:ph type="title"/>
          </p:nvPr>
        </p:nvSpPr>
        <p:spPr>
          <a:xfrm>
            <a:off x="0" y="228600"/>
            <a:ext cx="9144000" cy="1143000"/>
          </a:xfrm>
        </p:spPr>
        <p:txBody>
          <a:bodyPr/>
          <a:lstStyle/>
          <a:p>
            <a:r>
              <a:rPr lang="en-US" dirty="0"/>
              <a:t>Object recognition (in supermarkets)</a:t>
            </a:r>
          </a:p>
        </p:txBody>
      </p:sp>
      <p:pic>
        <p:nvPicPr>
          <p:cNvPr id="401413" name="Picture 5" descr="Detection of Bottom of the Cart Loss in Retail Checkout"/>
          <p:cNvPicPr>
            <a:picLocks noChangeAspect="1" noChangeArrowheads="1"/>
          </p:cNvPicPr>
          <p:nvPr/>
        </p:nvPicPr>
        <p:blipFill>
          <a:blip r:embed="rId3" cstate="print"/>
          <a:srcRect/>
          <a:stretch>
            <a:fillRect/>
          </a:stretch>
        </p:blipFill>
        <p:spPr bwMode="auto">
          <a:xfrm>
            <a:off x="2711450" y="1352550"/>
            <a:ext cx="2774950" cy="3295650"/>
          </a:xfrm>
          <a:prstGeom prst="rect">
            <a:avLst/>
          </a:prstGeom>
          <a:noFill/>
        </p:spPr>
      </p:pic>
      <p:sp>
        <p:nvSpPr>
          <p:cNvPr id="401414" name="Rectangle 6"/>
          <p:cNvSpPr>
            <a:spLocks noChangeArrowheads="1"/>
          </p:cNvSpPr>
          <p:nvPr/>
        </p:nvSpPr>
        <p:spPr bwMode="auto">
          <a:xfrm>
            <a:off x="1492250" y="4872038"/>
            <a:ext cx="6737350" cy="1558925"/>
          </a:xfrm>
          <a:prstGeom prst="rect">
            <a:avLst/>
          </a:prstGeom>
          <a:noFill/>
          <a:ln w="9525">
            <a:noFill/>
            <a:miter lim="800000"/>
            <a:headEnd/>
            <a:tailEnd/>
          </a:ln>
          <a:effectLst/>
        </p:spPr>
        <p:txBody>
          <a:bodyPr anchor="ctr">
            <a:spAutoFit/>
          </a:bodyPr>
          <a:lstStyle/>
          <a:p>
            <a:r>
              <a:rPr lang="en-US" sz="1600">
                <a:hlinkClick r:id="rId4"/>
              </a:rPr>
              <a:t>LaneHawk by EvolutionRobotics</a:t>
            </a:r>
            <a:endParaRPr lang="en-US" sz="1600"/>
          </a:p>
          <a:p>
            <a:r>
              <a:rPr lang="en-US" sz="1600"/>
              <a:t>“A smart camera is flush-mounted in the checkout lane, continuously watching for items. When an item is detected and recognized, the cashier verifies the quantity of items that were found under the basket, and continues to close the transaction. The item can remain under the basket, and with LaneHawk,you are assured to get paid for it… “</a:t>
            </a:r>
          </a:p>
        </p:txBody>
      </p:sp>
    </p:spTree>
    <p:extLst>
      <p:ext uri="{BB962C8B-B14F-4D97-AF65-F5344CB8AC3E}">
        <p14:creationId xmlns:p14="http://schemas.microsoft.com/office/powerpoint/2010/main" val="3919437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a:xfrm>
            <a:off x="457200" y="0"/>
            <a:ext cx="8229600" cy="1143000"/>
          </a:xfrm>
        </p:spPr>
        <p:txBody>
          <a:bodyPr/>
          <a:lstStyle/>
          <a:p>
            <a:r>
              <a:rPr lang="en-US" dirty="0"/>
              <a:t>Face recognition</a:t>
            </a:r>
          </a:p>
        </p:txBody>
      </p:sp>
      <p:pic>
        <p:nvPicPr>
          <p:cNvPr id="405520" name="Picture 16" descr="10"/>
          <p:cNvPicPr>
            <a:picLocks noChangeAspect="1" noChangeArrowheads="1"/>
          </p:cNvPicPr>
          <p:nvPr/>
        </p:nvPicPr>
        <p:blipFill>
          <a:blip r:embed="rId3" cstate="print"/>
          <a:srcRect/>
          <a:stretch>
            <a:fillRect/>
          </a:stretch>
        </p:blipFill>
        <p:spPr bwMode="auto">
          <a:xfrm>
            <a:off x="2681288" y="1066800"/>
            <a:ext cx="3517900" cy="5105400"/>
          </a:xfrm>
          <a:prstGeom prst="rect">
            <a:avLst/>
          </a:prstGeom>
          <a:noFill/>
        </p:spPr>
      </p:pic>
      <p:sp>
        <p:nvSpPr>
          <p:cNvPr id="405521" name="Rectangle 17"/>
          <p:cNvSpPr>
            <a:spLocks noChangeArrowheads="1"/>
          </p:cNvSpPr>
          <p:nvPr/>
        </p:nvSpPr>
        <p:spPr bwMode="auto">
          <a:xfrm>
            <a:off x="1066800" y="6248400"/>
            <a:ext cx="6737350" cy="457200"/>
          </a:xfrm>
          <a:prstGeom prst="rect">
            <a:avLst/>
          </a:prstGeom>
          <a:noFill/>
          <a:ln w="9525">
            <a:noFill/>
            <a:miter lim="800000"/>
            <a:headEnd/>
            <a:tailEnd/>
          </a:ln>
          <a:effectLst/>
        </p:spPr>
        <p:txBody>
          <a:bodyPr anchor="ctr">
            <a:spAutoFit/>
          </a:bodyPr>
          <a:lstStyle/>
          <a:p>
            <a:pPr algn="ctr"/>
            <a:r>
              <a:rPr lang="en-US">
                <a:latin typeface="Arial" charset="0"/>
              </a:rPr>
              <a:t>Who is she? </a:t>
            </a:r>
          </a:p>
        </p:txBody>
      </p:sp>
    </p:spTree>
    <p:extLst>
      <p:ext uri="{BB962C8B-B14F-4D97-AF65-F5344CB8AC3E}">
        <p14:creationId xmlns:p14="http://schemas.microsoft.com/office/powerpoint/2010/main" val="1183039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Grp="1" noChangeArrowheads="1"/>
          </p:cNvSpPr>
          <p:nvPr>
            <p:ph type="title"/>
          </p:nvPr>
        </p:nvSpPr>
        <p:spPr>
          <a:xfrm>
            <a:off x="457200" y="0"/>
            <a:ext cx="8229600" cy="1143000"/>
          </a:xfrm>
        </p:spPr>
        <p:txBody>
          <a:bodyPr/>
          <a:lstStyle/>
          <a:p>
            <a:r>
              <a:rPr lang="en-US" dirty="0"/>
              <a:t>Vision-based biometrics</a:t>
            </a:r>
          </a:p>
        </p:txBody>
      </p:sp>
      <p:pic>
        <p:nvPicPr>
          <p:cNvPr id="413699" name="Picture 3" descr="youngProcessedR"/>
          <p:cNvPicPr>
            <a:picLocks noChangeAspect="1" noChangeArrowheads="1"/>
          </p:cNvPicPr>
          <p:nvPr/>
        </p:nvPicPr>
        <p:blipFill>
          <a:blip r:embed="rId3" cstate="print"/>
          <a:srcRect/>
          <a:stretch>
            <a:fillRect/>
          </a:stretch>
        </p:blipFill>
        <p:spPr bwMode="auto">
          <a:xfrm>
            <a:off x="914400" y="4362450"/>
            <a:ext cx="3124200" cy="2343150"/>
          </a:xfrm>
          <a:prstGeom prst="rect">
            <a:avLst/>
          </a:prstGeom>
          <a:noFill/>
        </p:spPr>
      </p:pic>
      <p:pic>
        <p:nvPicPr>
          <p:cNvPr id="413700" name="Picture 4" descr="matched2002_R"/>
          <p:cNvPicPr>
            <a:picLocks noChangeAspect="1" noChangeArrowheads="1"/>
          </p:cNvPicPr>
          <p:nvPr/>
        </p:nvPicPr>
        <p:blipFill>
          <a:blip r:embed="rId4" cstate="print"/>
          <a:srcRect/>
          <a:stretch>
            <a:fillRect/>
          </a:stretch>
        </p:blipFill>
        <p:spPr bwMode="auto">
          <a:xfrm>
            <a:off x="5257800" y="4362450"/>
            <a:ext cx="3124200" cy="2343150"/>
          </a:xfrm>
          <a:prstGeom prst="rect">
            <a:avLst/>
          </a:prstGeom>
          <a:noFill/>
        </p:spPr>
      </p:pic>
      <p:pic>
        <p:nvPicPr>
          <p:cNvPr id="413701" name="Picture 5" descr="afghanportraits"/>
          <p:cNvPicPr>
            <a:picLocks noChangeAspect="1" noChangeArrowheads="1"/>
          </p:cNvPicPr>
          <p:nvPr/>
        </p:nvPicPr>
        <p:blipFill>
          <a:blip r:embed="rId5" cstate="print"/>
          <a:srcRect/>
          <a:stretch>
            <a:fillRect/>
          </a:stretch>
        </p:blipFill>
        <p:spPr bwMode="auto">
          <a:xfrm>
            <a:off x="2667000" y="990600"/>
            <a:ext cx="3810000" cy="2847975"/>
          </a:xfrm>
          <a:prstGeom prst="rect">
            <a:avLst/>
          </a:prstGeom>
          <a:noFill/>
        </p:spPr>
      </p:pic>
      <p:sp>
        <p:nvSpPr>
          <p:cNvPr id="413702" name="Rectangle 6"/>
          <p:cNvSpPr>
            <a:spLocks noChangeArrowheads="1"/>
          </p:cNvSpPr>
          <p:nvPr/>
        </p:nvSpPr>
        <p:spPr bwMode="auto">
          <a:xfrm>
            <a:off x="1492250" y="3886200"/>
            <a:ext cx="6737350" cy="336550"/>
          </a:xfrm>
          <a:prstGeom prst="rect">
            <a:avLst/>
          </a:prstGeom>
          <a:noFill/>
          <a:ln w="9525">
            <a:noFill/>
            <a:miter lim="800000"/>
            <a:headEnd/>
            <a:tailEnd/>
          </a:ln>
          <a:effectLst/>
        </p:spPr>
        <p:txBody>
          <a:bodyPr anchor="ctr">
            <a:spAutoFit/>
          </a:bodyPr>
          <a:lstStyle/>
          <a:p>
            <a:pPr algn="ctr"/>
            <a:r>
              <a:rPr lang="en-US" sz="1600" dirty="0">
                <a:latin typeface="Arial" charset="0"/>
              </a:rPr>
              <a:t>“</a:t>
            </a:r>
            <a:r>
              <a:rPr lang="en-US" sz="1600" i="1" dirty="0">
                <a:latin typeface="Arial" charset="0"/>
              </a:rPr>
              <a:t>How the Afghan Girl was Identified by Her Iris Patterns</a:t>
            </a:r>
            <a:r>
              <a:rPr lang="en-US" sz="1600" dirty="0">
                <a:latin typeface="Arial" charset="0"/>
              </a:rPr>
              <a:t>”  Read the </a:t>
            </a:r>
            <a:r>
              <a:rPr lang="en-US" sz="1600" dirty="0">
                <a:latin typeface="Arial" charset="0"/>
                <a:hlinkClick r:id="rId6"/>
              </a:rPr>
              <a:t>story </a:t>
            </a:r>
            <a:endParaRPr lang="en-US" sz="1600" dirty="0">
              <a:latin typeface="Arial" charset="0"/>
            </a:endParaRPr>
          </a:p>
        </p:txBody>
      </p:sp>
    </p:spTree>
    <p:extLst>
      <p:ext uri="{BB962C8B-B14F-4D97-AF65-F5344CB8AC3E}">
        <p14:creationId xmlns:p14="http://schemas.microsoft.com/office/powerpoint/2010/main" val="27281833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a:xfrm>
            <a:off x="457200" y="0"/>
            <a:ext cx="8229600" cy="1143000"/>
          </a:xfrm>
        </p:spPr>
        <p:txBody>
          <a:bodyPr/>
          <a:lstStyle/>
          <a:p>
            <a:r>
              <a:rPr lang="en-US" dirty="0"/>
              <a:t>Login without a password…</a:t>
            </a:r>
          </a:p>
        </p:txBody>
      </p:sp>
      <p:pic>
        <p:nvPicPr>
          <p:cNvPr id="406532" name="Picture 4" descr="XM Micro Biometric Fingerprint Mouse"/>
          <p:cNvPicPr>
            <a:picLocks noChangeAspect="1" noChangeArrowheads="1"/>
          </p:cNvPicPr>
          <p:nvPr/>
        </p:nvPicPr>
        <p:blipFill>
          <a:blip r:embed="rId3" cstate="print"/>
          <a:srcRect/>
          <a:stretch>
            <a:fillRect/>
          </a:stretch>
        </p:blipFill>
        <p:spPr bwMode="auto">
          <a:xfrm>
            <a:off x="1825625" y="1333500"/>
            <a:ext cx="2136775" cy="4000500"/>
          </a:xfrm>
          <a:prstGeom prst="rect">
            <a:avLst/>
          </a:prstGeom>
          <a:noFill/>
        </p:spPr>
      </p:pic>
      <p:sp>
        <p:nvSpPr>
          <p:cNvPr id="406534" name="Rectangle 6"/>
          <p:cNvSpPr>
            <a:spLocks noChangeArrowheads="1"/>
          </p:cNvSpPr>
          <p:nvPr/>
        </p:nvSpPr>
        <p:spPr bwMode="auto">
          <a:xfrm>
            <a:off x="1524000" y="5410200"/>
            <a:ext cx="2514600" cy="825500"/>
          </a:xfrm>
          <a:prstGeom prst="rect">
            <a:avLst/>
          </a:prstGeom>
          <a:noFill/>
          <a:ln w="9525">
            <a:noFill/>
            <a:miter lim="800000"/>
            <a:headEnd/>
            <a:tailEnd/>
          </a:ln>
          <a:effectLst/>
        </p:spPr>
        <p:txBody>
          <a:bodyPr anchor="ctr">
            <a:spAutoFit/>
          </a:bodyPr>
          <a:lstStyle/>
          <a:p>
            <a:pPr algn="ctr"/>
            <a:r>
              <a:rPr lang="en-US" sz="1600">
                <a:latin typeface="Arial" charset="0"/>
              </a:rPr>
              <a:t>Fingerprint scanners on many new laptops, </a:t>
            </a:r>
            <a:br>
              <a:rPr lang="en-US" sz="1600">
                <a:latin typeface="Arial" charset="0"/>
              </a:rPr>
            </a:br>
            <a:r>
              <a:rPr lang="en-US" sz="1600">
                <a:latin typeface="Arial" charset="0"/>
              </a:rPr>
              <a:t>other devices</a:t>
            </a:r>
          </a:p>
        </p:txBody>
      </p:sp>
      <p:pic>
        <p:nvPicPr>
          <p:cNvPr id="406537" name="Picture 9" descr="FINGERPRINT"/>
          <p:cNvPicPr>
            <a:picLocks noChangeAspect="1" noChangeArrowheads="1"/>
          </p:cNvPicPr>
          <p:nvPr/>
        </p:nvPicPr>
        <p:blipFill>
          <a:blip r:embed="rId4" cstate="print"/>
          <a:srcRect/>
          <a:stretch>
            <a:fillRect/>
          </a:stretch>
        </p:blipFill>
        <p:spPr bwMode="auto">
          <a:xfrm>
            <a:off x="695325" y="3048000"/>
            <a:ext cx="1057275" cy="1524000"/>
          </a:xfrm>
          <a:prstGeom prst="rect">
            <a:avLst/>
          </a:prstGeom>
          <a:noFill/>
        </p:spPr>
      </p:pic>
      <p:pic>
        <p:nvPicPr>
          <p:cNvPr id="406539" name="Picture 11" descr="login_dialog"/>
          <p:cNvPicPr>
            <a:picLocks noChangeAspect="1" noChangeArrowheads="1"/>
          </p:cNvPicPr>
          <p:nvPr/>
        </p:nvPicPr>
        <p:blipFill>
          <a:blip r:embed="rId5" cstate="print"/>
          <a:srcRect/>
          <a:stretch>
            <a:fillRect/>
          </a:stretch>
        </p:blipFill>
        <p:spPr bwMode="auto">
          <a:xfrm>
            <a:off x="6400800" y="2679700"/>
            <a:ext cx="2209800" cy="2197100"/>
          </a:xfrm>
          <a:prstGeom prst="rect">
            <a:avLst/>
          </a:prstGeom>
          <a:noFill/>
        </p:spPr>
      </p:pic>
      <p:sp>
        <p:nvSpPr>
          <p:cNvPr id="406540" name="Rectangle 12"/>
          <p:cNvSpPr>
            <a:spLocks noChangeArrowheads="1"/>
          </p:cNvSpPr>
          <p:nvPr/>
        </p:nvSpPr>
        <p:spPr bwMode="auto">
          <a:xfrm>
            <a:off x="4953000" y="5287963"/>
            <a:ext cx="3581400" cy="1006475"/>
          </a:xfrm>
          <a:prstGeom prst="rect">
            <a:avLst/>
          </a:prstGeom>
          <a:noFill/>
          <a:ln w="9525">
            <a:noFill/>
            <a:miter lim="800000"/>
            <a:headEnd/>
            <a:tailEnd/>
          </a:ln>
          <a:effectLst/>
        </p:spPr>
        <p:txBody>
          <a:bodyPr anchor="ctr">
            <a:spAutoFit/>
          </a:bodyPr>
          <a:lstStyle/>
          <a:p>
            <a:pPr algn="ctr"/>
            <a:r>
              <a:rPr lang="en-US" sz="1600" dirty="0">
                <a:latin typeface="Arial" charset="0"/>
              </a:rPr>
              <a:t>Face recognition systems now more widely used</a:t>
            </a:r>
            <a:br>
              <a:rPr lang="en-US" sz="1600" dirty="0">
                <a:latin typeface="Arial" charset="0"/>
              </a:rPr>
            </a:br>
            <a:r>
              <a:rPr lang="en-US" sz="1400" dirty="0">
                <a:latin typeface="Arial" charset="0"/>
                <a:hlinkClick r:id="rId6"/>
              </a:rPr>
              <a:t>http://www.sensiblevision.com/</a:t>
            </a:r>
            <a:endParaRPr lang="en-US" sz="1400" dirty="0">
              <a:latin typeface="Arial" charset="0"/>
            </a:endParaRPr>
          </a:p>
          <a:p>
            <a:pPr algn="ctr"/>
            <a:endParaRPr lang="en-US" sz="1400" dirty="0">
              <a:latin typeface="Arial" charset="0"/>
            </a:endParaRPr>
          </a:p>
        </p:txBody>
      </p:sp>
      <p:pic>
        <p:nvPicPr>
          <p:cNvPr id="406542" name="Picture 14" descr="woman_laptop"/>
          <p:cNvPicPr>
            <a:picLocks noChangeAspect="1" noChangeArrowheads="1"/>
          </p:cNvPicPr>
          <p:nvPr/>
        </p:nvPicPr>
        <p:blipFill>
          <a:blip r:embed="rId7" cstate="print"/>
          <a:srcRect/>
          <a:stretch>
            <a:fillRect/>
          </a:stretch>
        </p:blipFill>
        <p:spPr bwMode="auto">
          <a:xfrm>
            <a:off x="4533900" y="2933700"/>
            <a:ext cx="1714500" cy="1714500"/>
          </a:xfrm>
          <a:prstGeom prst="rect">
            <a:avLst/>
          </a:prstGeom>
          <a:noFill/>
        </p:spPr>
      </p:pic>
    </p:spTree>
    <p:extLst>
      <p:ext uri="{BB962C8B-B14F-4D97-AF65-F5344CB8AC3E}">
        <p14:creationId xmlns:p14="http://schemas.microsoft.com/office/powerpoint/2010/main" val="2984152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Grp="1" noChangeArrowheads="1"/>
          </p:cNvSpPr>
          <p:nvPr>
            <p:ph type="title"/>
          </p:nvPr>
        </p:nvSpPr>
        <p:spPr>
          <a:xfrm>
            <a:off x="457200" y="274638"/>
            <a:ext cx="8229600" cy="1143000"/>
          </a:xfrm>
        </p:spPr>
        <p:txBody>
          <a:bodyPr/>
          <a:lstStyle/>
          <a:p>
            <a:r>
              <a:rPr lang="en-US"/>
              <a:t>Sports</a:t>
            </a:r>
          </a:p>
        </p:txBody>
      </p:sp>
      <p:pic>
        <p:nvPicPr>
          <p:cNvPr id="399365" name="Picture 5" descr="first-down-line"/>
          <p:cNvPicPr>
            <a:picLocks noChangeAspect="1" noChangeArrowheads="1"/>
          </p:cNvPicPr>
          <p:nvPr/>
        </p:nvPicPr>
        <p:blipFill>
          <a:blip r:embed="rId3" cstate="print"/>
          <a:srcRect/>
          <a:stretch>
            <a:fillRect/>
          </a:stretch>
        </p:blipFill>
        <p:spPr bwMode="auto">
          <a:xfrm>
            <a:off x="2667000" y="1552575"/>
            <a:ext cx="3810000" cy="2857500"/>
          </a:xfrm>
          <a:prstGeom prst="rect">
            <a:avLst/>
          </a:prstGeom>
          <a:noFill/>
        </p:spPr>
      </p:pic>
      <p:sp>
        <p:nvSpPr>
          <p:cNvPr id="399366" name="Text Box 6"/>
          <p:cNvSpPr txBox="1">
            <a:spLocks noChangeArrowheads="1"/>
          </p:cNvSpPr>
          <p:nvPr/>
        </p:nvSpPr>
        <p:spPr bwMode="auto">
          <a:xfrm>
            <a:off x="2433638" y="4495800"/>
            <a:ext cx="4246562" cy="581025"/>
          </a:xfrm>
          <a:prstGeom prst="rect">
            <a:avLst/>
          </a:prstGeom>
          <a:noFill/>
          <a:ln w="9525">
            <a:noFill/>
            <a:miter lim="800000"/>
            <a:headEnd/>
            <a:tailEnd/>
          </a:ln>
          <a:effectLst/>
        </p:spPr>
        <p:txBody>
          <a:bodyPr wrap="none">
            <a:spAutoFit/>
          </a:bodyPr>
          <a:lstStyle/>
          <a:p>
            <a:pPr algn="ctr" eaLnBrk="1" hangingPunct="1"/>
            <a:r>
              <a:rPr lang="en-US" sz="1600" i="1">
                <a:latin typeface="Arial" charset="0"/>
              </a:rPr>
              <a:t>Sportvision</a:t>
            </a:r>
            <a:r>
              <a:rPr lang="en-US" sz="1600">
                <a:latin typeface="Arial" charset="0"/>
              </a:rPr>
              <a:t> first down line</a:t>
            </a:r>
          </a:p>
          <a:p>
            <a:pPr algn="ctr" eaLnBrk="1" hangingPunct="1"/>
            <a:r>
              <a:rPr lang="en-US" sz="1600">
                <a:latin typeface="Arial" charset="0"/>
              </a:rPr>
              <a:t>Nice </a:t>
            </a:r>
            <a:r>
              <a:rPr lang="en-US" sz="1600">
                <a:latin typeface="Arial" charset="0"/>
                <a:hlinkClick r:id="rId4"/>
              </a:rPr>
              <a:t>explanation</a:t>
            </a:r>
            <a:r>
              <a:rPr lang="en-US" sz="1600">
                <a:latin typeface="Arial" charset="0"/>
              </a:rPr>
              <a:t> on www.howstuffworks.com</a:t>
            </a:r>
          </a:p>
        </p:txBody>
      </p:sp>
    </p:spTree>
    <p:extLst>
      <p:ext uri="{BB962C8B-B14F-4D97-AF65-F5344CB8AC3E}">
        <p14:creationId xmlns:p14="http://schemas.microsoft.com/office/powerpoint/2010/main" val="17871722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Grp="1" noChangeArrowheads="1"/>
          </p:cNvSpPr>
          <p:nvPr>
            <p:ph type="title"/>
          </p:nvPr>
        </p:nvSpPr>
        <p:spPr>
          <a:xfrm>
            <a:off x="457200" y="274638"/>
            <a:ext cx="8229600" cy="1143000"/>
          </a:xfrm>
        </p:spPr>
        <p:txBody>
          <a:bodyPr/>
          <a:lstStyle/>
          <a:p>
            <a:r>
              <a:rPr lang="en-US"/>
              <a:t>Sports</a:t>
            </a:r>
          </a:p>
        </p:txBody>
      </p:sp>
      <p:sp>
        <p:nvSpPr>
          <p:cNvPr id="399366" name="Text Box 6"/>
          <p:cNvSpPr txBox="1">
            <a:spLocks noChangeArrowheads="1"/>
          </p:cNvSpPr>
          <p:nvPr/>
        </p:nvSpPr>
        <p:spPr bwMode="auto">
          <a:xfrm>
            <a:off x="4919397" y="4663480"/>
            <a:ext cx="3691203" cy="584775"/>
          </a:xfrm>
          <a:prstGeom prst="rect">
            <a:avLst/>
          </a:prstGeom>
          <a:noFill/>
          <a:ln w="9525">
            <a:noFill/>
            <a:miter lim="800000"/>
            <a:headEnd/>
            <a:tailEnd/>
          </a:ln>
          <a:effectLst/>
        </p:spPr>
        <p:txBody>
          <a:bodyPr wrap="square">
            <a:spAutoFit/>
          </a:bodyPr>
          <a:lstStyle/>
          <a:p>
            <a:pPr algn="ctr"/>
            <a:r>
              <a:rPr lang="en-US" sz="1600" i="1" dirty="0">
                <a:latin typeface="Arial" charset="0"/>
              </a:rPr>
              <a:t>Brief explanation on how hawk-eye works can be found </a:t>
            </a:r>
            <a:r>
              <a:rPr lang="en-US" sz="1600" i="1" dirty="0">
                <a:latin typeface="Arial" charset="0"/>
                <a:hlinkClick r:id="rId3"/>
              </a:rPr>
              <a:t>here</a:t>
            </a:r>
            <a:r>
              <a:rPr lang="en-US" sz="1600" i="1" dirty="0">
                <a:latin typeface="Arial" charset="0"/>
              </a:rPr>
              <a:t> </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266825"/>
            <a:ext cx="3810000" cy="21621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1143000"/>
            <a:ext cx="3962400" cy="28575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1773" y="3581400"/>
            <a:ext cx="4267200" cy="24003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694635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ChangeArrowheads="1"/>
          </p:cNvSpPr>
          <p:nvPr>
            <p:ph type="title"/>
          </p:nvPr>
        </p:nvSpPr>
        <p:spPr>
          <a:xfrm>
            <a:off x="457200" y="0"/>
            <a:ext cx="8229600" cy="1143000"/>
          </a:xfrm>
        </p:spPr>
        <p:txBody>
          <a:bodyPr/>
          <a:lstStyle/>
          <a:p>
            <a:r>
              <a:rPr lang="en-US" dirty="0"/>
              <a:t>Smart cars</a:t>
            </a:r>
          </a:p>
        </p:txBody>
      </p:sp>
      <p:pic>
        <p:nvPicPr>
          <p:cNvPr id="3" name="Picture 2" descr="460px-Tesla_Autopilot_Engaged_in_Model_X.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90600"/>
            <a:ext cx="3886200" cy="2914650"/>
          </a:xfrm>
          <a:prstGeom prst="rect">
            <a:avLst/>
          </a:prstGeom>
        </p:spPr>
      </p:pic>
      <p:sp>
        <p:nvSpPr>
          <p:cNvPr id="4" name="TextBox 3"/>
          <p:cNvSpPr txBox="1"/>
          <p:nvPr/>
        </p:nvSpPr>
        <p:spPr>
          <a:xfrm>
            <a:off x="228600" y="3953470"/>
            <a:ext cx="3429000" cy="923330"/>
          </a:xfrm>
          <a:prstGeom prst="rect">
            <a:avLst/>
          </a:prstGeom>
          <a:noFill/>
        </p:spPr>
        <p:txBody>
          <a:bodyPr wrap="square" rtlCol="0">
            <a:spAutoFit/>
          </a:bodyPr>
          <a:lstStyle/>
          <a:p>
            <a:r>
              <a:rPr lang="en-US" dirty="0"/>
              <a:t>Tesla Autopilot system is considered to be an SAE level 2 system</a:t>
            </a:r>
          </a:p>
        </p:txBody>
      </p:sp>
      <p:sp>
        <p:nvSpPr>
          <p:cNvPr id="5" name="TextBox 4"/>
          <p:cNvSpPr txBox="1"/>
          <p:nvPr/>
        </p:nvSpPr>
        <p:spPr>
          <a:xfrm>
            <a:off x="3962400" y="838200"/>
            <a:ext cx="5105400" cy="5791200"/>
          </a:xfrm>
          <a:prstGeom prst="rect">
            <a:avLst/>
          </a:prstGeom>
          <a:noFill/>
        </p:spPr>
        <p:txBody>
          <a:bodyPr wrap="square" rtlCol="0">
            <a:normAutofit fontScale="92500" lnSpcReduction="20000"/>
          </a:bodyPr>
          <a:lstStyle/>
          <a:p>
            <a:pPr>
              <a:spcAft>
                <a:spcPts val="600"/>
              </a:spcAft>
            </a:pPr>
            <a:r>
              <a:rPr lang="en-US" dirty="0">
                <a:solidFill>
                  <a:srgbClr val="FF0000"/>
                </a:solidFill>
              </a:rPr>
              <a:t>Level 0: </a:t>
            </a:r>
            <a:r>
              <a:rPr lang="en-US" dirty="0"/>
              <a:t>Automated system issues warnings but no sustained vehicle control.</a:t>
            </a:r>
          </a:p>
          <a:p>
            <a:pPr>
              <a:spcAft>
                <a:spcPts val="600"/>
              </a:spcAft>
            </a:pPr>
            <a:r>
              <a:rPr lang="en-US" dirty="0">
                <a:solidFill>
                  <a:srgbClr val="FF0000"/>
                </a:solidFill>
              </a:rPr>
              <a:t>Level 1 </a:t>
            </a:r>
            <a:r>
              <a:rPr lang="en-US" dirty="0"/>
              <a:t>("hands on"): Driver and the automated system share control of the vehicle. e.g. Adaptive Cruise Control</a:t>
            </a:r>
          </a:p>
          <a:p>
            <a:pPr>
              <a:spcAft>
                <a:spcPts val="600"/>
              </a:spcAft>
            </a:pPr>
            <a:r>
              <a:rPr lang="en-US" dirty="0">
                <a:solidFill>
                  <a:srgbClr val="FF0000"/>
                </a:solidFill>
              </a:rPr>
              <a:t>Level 2 </a:t>
            </a:r>
            <a:r>
              <a:rPr lang="en-US" dirty="0"/>
              <a:t>("hands off"): Automated system takes full control (accelerating, braking, and steering). Driver must monitor the driving and be prepared to intervene at any time </a:t>
            </a:r>
          </a:p>
          <a:p>
            <a:pPr>
              <a:spcAft>
                <a:spcPts val="600"/>
              </a:spcAft>
            </a:pPr>
            <a:r>
              <a:rPr lang="en-US" dirty="0">
                <a:solidFill>
                  <a:srgbClr val="FF0000"/>
                </a:solidFill>
              </a:rPr>
              <a:t>Level 3 </a:t>
            </a:r>
            <a:r>
              <a:rPr lang="en-US" dirty="0"/>
              <a:t>("eyes off"): The driver can safely turn their attention away from the driving tasks, e.g. the driver can text or watch a movie. Vehicle will handle situations like emergency braking. </a:t>
            </a:r>
          </a:p>
          <a:p>
            <a:pPr>
              <a:spcAft>
                <a:spcPts val="600"/>
              </a:spcAft>
            </a:pPr>
            <a:r>
              <a:rPr lang="en-US" dirty="0"/>
              <a:t>The 2018 Audi A8 Luxury Sedan was the first commercial car to claim to be capable of level 3 self driving. </a:t>
            </a:r>
          </a:p>
          <a:p>
            <a:pPr>
              <a:spcAft>
                <a:spcPts val="600"/>
              </a:spcAft>
            </a:pPr>
            <a:r>
              <a:rPr lang="en-US" dirty="0">
                <a:solidFill>
                  <a:srgbClr val="FF0000"/>
                </a:solidFill>
              </a:rPr>
              <a:t>Level 4 </a:t>
            </a:r>
            <a:r>
              <a:rPr lang="en-US" dirty="0"/>
              <a:t>("mind off"): As in level 3, but no driver attention is ever required for safety, i.e. the driver may safely go to sleep or leave the driver's seat. Self driving is supported only in limited spatial areas (</a:t>
            </a:r>
            <a:r>
              <a:rPr lang="en-US" dirty="0" err="1"/>
              <a:t>geofenced</a:t>
            </a:r>
            <a:r>
              <a:rPr lang="en-US" dirty="0"/>
              <a:t>) or under special circumstances, like traffic jams. </a:t>
            </a:r>
          </a:p>
          <a:p>
            <a:pPr>
              <a:spcAft>
                <a:spcPts val="600"/>
              </a:spcAft>
            </a:pPr>
            <a:r>
              <a:rPr lang="en-US" dirty="0">
                <a:solidFill>
                  <a:srgbClr val="FF0000"/>
                </a:solidFill>
              </a:rPr>
              <a:t>Level 5 </a:t>
            </a:r>
            <a:r>
              <a:rPr lang="en-US" dirty="0"/>
              <a:t>("steering wheel optional"): No human intervention is required at all. An example would be a robotic taxi.</a:t>
            </a:r>
          </a:p>
        </p:txBody>
      </p:sp>
    </p:spTree>
    <p:extLst>
      <p:ext uri="{BB962C8B-B14F-4D97-AF65-F5344CB8AC3E}">
        <p14:creationId xmlns:p14="http://schemas.microsoft.com/office/powerpoint/2010/main" val="10756736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ChangeArrowheads="1"/>
          </p:cNvSpPr>
          <p:nvPr>
            <p:ph type="title"/>
          </p:nvPr>
        </p:nvSpPr>
        <p:spPr>
          <a:xfrm>
            <a:off x="457200" y="152400"/>
            <a:ext cx="8229600" cy="1143000"/>
          </a:xfrm>
        </p:spPr>
        <p:txBody>
          <a:bodyPr>
            <a:normAutofit fontScale="90000"/>
          </a:bodyPr>
          <a:lstStyle/>
          <a:p>
            <a:r>
              <a:rPr lang="en-US" dirty="0"/>
              <a:t>Vision-based interaction (and games)</a:t>
            </a:r>
          </a:p>
        </p:txBody>
      </p:sp>
      <p:pic>
        <p:nvPicPr>
          <p:cNvPr id="402437" name="Picture 5" descr="260px-Wii_Wiimotea">
            <a:hlinkClick r:id="rId3" tooltip="Wii Wiimotea.png"/>
          </p:cNvPr>
          <p:cNvPicPr>
            <a:picLocks noChangeAspect="1" noChangeArrowheads="1"/>
          </p:cNvPicPr>
          <p:nvPr/>
        </p:nvPicPr>
        <p:blipFill>
          <a:blip r:embed="rId4" cstate="print"/>
          <a:srcRect/>
          <a:stretch>
            <a:fillRect/>
          </a:stretch>
        </p:blipFill>
        <p:spPr bwMode="auto">
          <a:xfrm>
            <a:off x="609600" y="1066800"/>
            <a:ext cx="2476500" cy="3286125"/>
          </a:xfrm>
          <a:prstGeom prst="rect">
            <a:avLst/>
          </a:prstGeom>
          <a:noFill/>
        </p:spPr>
      </p:pic>
      <p:pic>
        <p:nvPicPr>
          <p:cNvPr id="402439" name="Picture 7" descr="LA audience plays NewsBreaker Live"/>
          <p:cNvPicPr>
            <a:picLocks noChangeAspect="1" noChangeArrowheads="1"/>
          </p:cNvPicPr>
          <p:nvPr/>
        </p:nvPicPr>
        <p:blipFill>
          <a:blip r:embed="rId5" cstate="print"/>
          <a:srcRect/>
          <a:stretch>
            <a:fillRect/>
          </a:stretch>
        </p:blipFill>
        <p:spPr bwMode="auto">
          <a:xfrm>
            <a:off x="3962400" y="3733800"/>
            <a:ext cx="3352800" cy="2230438"/>
          </a:xfrm>
          <a:prstGeom prst="rect">
            <a:avLst/>
          </a:prstGeom>
          <a:noFill/>
        </p:spPr>
      </p:pic>
      <p:pic>
        <p:nvPicPr>
          <p:cNvPr id="402441" name="Picture 9" descr="Digimask-Demo-2_qjpreviewth"/>
          <p:cNvPicPr>
            <a:picLocks noChangeAspect="1" noChangeArrowheads="1"/>
          </p:cNvPicPr>
          <p:nvPr/>
        </p:nvPicPr>
        <p:blipFill>
          <a:blip r:embed="rId6" cstate="print"/>
          <a:srcRect/>
          <a:stretch>
            <a:fillRect/>
          </a:stretch>
        </p:blipFill>
        <p:spPr bwMode="auto">
          <a:xfrm>
            <a:off x="4876800" y="1066800"/>
            <a:ext cx="3429000" cy="2020888"/>
          </a:xfrm>
          <a:prstGeom prst="rect">
            <a:avLst/>
          </a:prstGeom>
          <a:noFill/>
        </p:spPr>
      </p:pic>
      <p:sp>
        <p:nvSpPr>
          <p:cNvPr id="402442" name="Text Box 10"/>
          <p:cNvSpPr txBox="1">
            <a:spLocks noChangeArrowheads="1"/>
          </p:cNvSpPr>
          <p:nvPr/>
        </p:nvSpPr>
        <p:spPr bwMode="auto">
          <a:xfrm>
            <a:off x="50800" y="4419600"/>
            <a:ext cx="3333750" cy="1069975"/>
          </a:xfrm>
          <a:prstGeom prst="rect">
            <a:avLst/>
          </a:prstGeom>
          <a:noFill/>
          <a:ln w="9525">
            <a:noFill/>
            <a:miter lim="800000"/>
            <a:headEnd/>
            <a:tailEnd/>
          </a:ln>
          <a:effectLst/>
        </p:spPr>
        <p:txBody>
          <a:bodyPr wrap="none">
            <a:spAutoFit/>
          </a:bodyPr>
          <a:lstStyle/>
          <a:p>
            <a:r>
              <a:rPr lang="en-US" sz="1600">
                <a:latin typeface="Arial" charset="0"/>
              </a:rPr>
              <a:t>Nintendo Wii has camera-based IR</a:t>
            </a:r>
            <a:br>
              <a:rPr lang="en-US" sz="1600">
                <a:latin typeface="Arial" charset="0"/>
              </a:rPr>
            </a:br>
            <a:r>
              <a:rPr lang="en-US" sz="1600">
                <a:latin typeface="Arial" charset="0"/>
              </a:rPr>
              <a:t>tracking built in.  See </a:t>
            </a:r>
            <a:r>
              <a:rPr lang="en-US" sz="1600">
                <a:latin typeface="Arial" charset="0"/>
                <a:hlinkClick r:id="rId7"/>
              </a:rPr>
              <a:t>Lee’s work at</a:t>
            </a:r>
            <a:br>
              <a:rPr lang="en-US" sz="1600">
                <a:latin typeface="Arial" charset="0"/>
                <a:hlinkClick r:id="rId7"/>
              </a:rPr>
            </a:br>
            <a:r>
              <a:rPr lang="en-US" sz="1600">
                <a:latin typeface="Arial" charset="0"/>
                <a:hlinkClick r:id="rId7"/>
              </a:rPr>
              <a:t>CMU </a:t>
            </a:r>
            <a:r>
              <a:rPr lang="en-US" sz="1600">
                <a:latin typeface="Arial" charset="0"/>
              </a:rPr>
              <a:t>on clever tricks on using it to</a:t>
            </a:r>
            <a:br>
              <a:rPr lang="en-US" sz="1600">
                <a:latin typeface="Arial" charset="0"/>
              </a:rPr>
            </a:br>
            <a:r>
              <a:rPr lang="en-US" sz="1600">
                <a:latin typeface="Arial" charset="0"/>
              </a:rPr>
              <a:t>create a </a:t>
            </a:r>
            <a:r>
              <a:rPr lang="en-US" sz="1600">
                <a:latin typeface="Arial" charset="0"/>
                <a:hlinkClick r:id="rId8"/>
              </a:rPr>
              <a:t>multi-touch display</a:t>
            </a:r>
            <a:r>
              <a:rPr lang="en-US" sz="1600">
                <a:latin typeface="Arial" charset="0"/>
              </a:rPr>
              <a:t>! </a:t>
            </a:r>
          </a:p>
        </p:txBody>
      </p:sp>
      <p:sp>
        <p:nvSpPr>
          <p:cNvPr id="402443" name="Text Box 11"/>
          <p:cNvSpPr txBox="1">
            <a:spLocks noChangeArrowheads="1"/>
          </p:cNvSpPr>
          <p:nvPr/>
        </p:nvSpPr>
        <p:spPr bwMode="auto">
          <a:xfrm>
            <a:off x="4800600" y="3121025"/>
            <a:ext cx="3813175" cy="336550"/>
          </a:xfrm>
          <a:prstGeom prst="rect">
            <a:avLst/>
          </a:prstGeom>
          <a:noFill/>
          <a:ln w="9525">
            <a:noFill/>
            <a:miter lim="800000"/>
            <a:headEnd/>
            <a:tailEnd/>
          </a:ln>
          <a:effectLst/>
        </p:spPr>
        <p:txBody>
          <a:bodyPr wrap="none">
            <a:spAutoFit/>
          </a:bodyPr>
          <a:lstStyle/>
          <a:p>
            <a:r>
              <a:rPr lang="en-US" sz="1600">
                <a:latin typeface="Arial" charset="0"/>
                <a:hlinkClick r:id="rId9"/>
              </a:rPr>
              <a:t>Digimask</a:t>
            </a:r>
            <a:r>
              <a:rPr lang="en-US" sz="1600">
                <a:latin typeface="Arial" charset="0"/>
              </a:rPr>
              <a:t>:  put your face on a 3D avatar.</a:t>
            </a:r>
          </a:p>
        </p:txBody>
      </p:sp>
      <p:sp>
        <p:nvSpPr>
          <p:cNvPr id="402444" name="Text Box 12"/>
          <p:cNvSpPr txBox="1">
            <a:spLocks noChangeArrowheads="1"/>
          </p:cNvSpPr>
          <p:nvPr/>
        </p:nvSpPr>
        <p:spPr bwMode="auto">
          <a:xfrm>
            <a:off x="3730625" y="6019800"/>
            <a:ext cx="5132388" cy="581025"/>
          </a:xfrm>
          <a:prstGeom prst="rect">
            <a:avLst/>
          </a:prstGeom>
          <a:noFill/>
          <a:ln w="9525">
            <a:noFill/>
            <a:miter lim="800000"/>
            <a:headEnd/>
            <a:tailEnd/>
          </a:ln>
          <a:effectLst/>
        </p:spPr>
        <p:txBody>
          <a:bodyPr wrap="none">
            <a:spAutoFit/>
          </a:bodyPr>
          <a:lstStyle/>
          <a:p>
            <a:r>
              <a:rPr lang="en-US" sz="1600" i="1">
                <a:latin typeface="Arial" charset="0"/>
                <a:hlinkClick r:id="rId10"/>
              </a:rPr>
              <a:t>“Game turns moviegoers into Human Joysticks”</a:t>
            </a:r>
            <a:r>
              <a:rPr lang="en-US" sz="1600">
                <a:latin typeface="Arial" charset="0"/>
                <a:hlinkClick r:id="rId10"/>
              </a:rPr>
              <a:t>, </a:t>
            </a:r>
            <a:r>
              <a:rPr lang="en-US" sz="1600">
                <a:latin typeface="Arial" charset="0"/>
              </a:rPr>
              <a:t>CNET</a:t>
            </a:r>
          </a:p>
          <a:p>
            <a:r>
              <a:rPr lang="en-US" sz="1600">
                <a:latin typeface="Arial" charset="0"/>
              </a:rPr>
              <a:t>Camera tracking a crowd, based on </a:t>
            </a:r>
            <a:r>
              <a:rPr lang="en-US" sz="1600">
                <a:latin typeface="Arial" charset="0"/>
                <a:hlinkClick r:id="rId11"/>
              </a:rPr>
              <a:t>this work</a:t>
            </a:r>
            <a:r>
              <a:rPr lang="en-US" sz="1600">
                <a:latin typeface="Arial" charset="0"/>
              </a:rPr>
              <a:t>.</a:t>
            </a:r>
          </a:p>
        </p:txBody>
      </p:sp>
    </p:spTree>
    <p:extLst>
      <p:ext uri="{BB962C8B-B14F-4D97-AF65-F5344CB8AC3E}">
        <p14:creationId xmlns:p14="http://schemas.microsoft.com/office/powerpoint/2010/main" val="3664727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dirty="0"/>
              <a:t>Course Staff	</a:t>
            </a:r>
          </a:p>
        </p:txBody>
      </p:sp>
      <p:sp>
        <p:nvSpPr>
          <p:cNvPr id="3" name="Content Placeholder 2"/>
          <p:cNvSpPr>
            <a:spLocks noGrp="1"/>
          </p:cNvSpPr>
          <p:nvPr>
            <p:ph idx="1"/>
          </p:nvPr>
        </p:nvSpPr>
        <p:spPr/>
        <p:txBody>
          <a:bodyPr/>
          <a:lstStyle/>
          <a:p>
            <a:r>
              <a:rPr lang="en-US" dirty="0"/>
              <a:t>Instructor: Ifeoma Nwogu</a:t>
            </a:r>
          </a:p>
          <a:p>
            <a:pPr lvl="1"/>
            <a:r>
              <a:rPr lang="en-US" dirty="0"/>
              <a:t>Office hours: </a:t>
            </a:r>
          </a:p>
          <a:p>
            <a:pPr lvl="2"/>
            <a:r>
              <a:rPr lang="en-US" dirty="0"/>
              <a:t>Tues and Thurs </a:t>
            </a:r>
          </a:p>
          <a:p>
            <a:pPr lvl="2"/>
            <a:r>
              <a:rPr lang="en-US" dirty="0"/>
              <a:t>2:</a:t>
            </a:r>
            <a:r>
              <a:rPr lang="en-US" dirty="0">
                <a:sym typeface="Wingdings"/>
              </a:rPr>
              <a:t>30</a:t>
            </a:r>
            <a:r>
              <a:rPr lang="en-US" dirty="0"/>
              <a:t>-3:20pm</a:t>
            </a:r>
          </a:p>
          <a:p>
            <a:pPr lvl="2"/>
            <a:r>
              <a:rPr lang="en-US" dirty="0"/>
              <a:t>70-3669 </a:t>
            </a:r>
          </a:p>
          <a:p>
            <a:pPr lvl="2"/>
            <a:r>
              <a:rPr lang="en-US" dirty="0"/>
              <a:t>also by appointment as needed</a:t>
            </a:r>
          </a:p>
          <a:p>
            <a:pPr lvl="1"/>
            <a:endParaRPr lang="en-US" dirty="0"/>
          </a:p>
          <a:p>
            <a:r>
              <a:rPr lang="en-US" dirty="0"/>
              <a:t>Teaching Assistant: Brij Ketan Shah</a:t>
            </a:r>
          </a:p>
        </p:txBody>
      </p:sp>
    </p:spTree>
    <p:extLst>
      <p:ext uri="{BB962C8B-B14F-4D97-AF65-F5344CB8AC3E}">
        <p14:creationId xmlns:p14="http://schemas.microsoft.com/office/powerpoint/2010/main" val="12807323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2"/>
          <p:cNvSpPr>
            <a:spLocks noGrp="1" noChangeArrowheads="1"/>
          </p:cNvSpPr>
          <p:nvPr>
            <p:ph type="title"/>
          </p:nvPr>
        </p:nvSpPr>
        <p:spPr/>
        <p:txBody>
          <a:bodyPr/>
          <a:lstStyle/>
          <a:p>
            <a:r>
              <a:rPr lang="en-US"/>
              <a:t>Medical imaging</a:t>
            </a:r>
          </a:p>
        </p:txBody>
      </p:sp>
      <p:pic>
        <p:nvPicPr>
          <p:cNvPr id="340996" name="Picture 4" descr="mybrain"/>
          <p:cNvPicPr>
            <a:picLocks noChangeAspect="1" noChangeArrowheads="1"/>
          </p:cNvPicPr>
          <p:nvPr/>
        </p:nvPicPr>
        <p:blipFill>
          <a:blip r:embed="rId3" cstate="print"/>
          <a:srcRect/>
          <a:stretch>
            <a:fillRect/>
          </a:stretch>
        </p:blipFill>
        <p:spPr bwMode="auto">
          <a:xfrm>
            <a:off x="457200" y="1616075"/>
            <a:ext cx="3505200" cy="3505200"/>
          </a:xfrm>
          <a:prstGeom prst="rect">
            <a:avLst/>
          </a:prstGeom>
          <a:noFill/>
        </p:spPr>
      </p:pic>
      <p:pic>
        <p:nvPicPr>
          <p:cNvPr id="340997" name="Picture 5"/>
          <p:cNvPicPr>
            <a:picLocks noChangeAspect="1" noChangeArrowheads="1"/>
          </p:cNvPicPr>
          <p:nvPr/>
        </p:nvPicPr>
        <p:blipFill>
          <a:blip r:embed="rId4" cstate="print"/>
          <a:srcRect/>
          <a:stretch>
            <a:fillRect/>
          </a:stretch>
        </p:blipFill>
        <p:spPr bwMode="auto">
          <a:xfrm>
            <a:off x="4268788" y="1947863"/>
            <a:ext cx="4494212" cy="2852737"/>
          </a:xfrm>
          <a:prstGeom prst="rect">
            <a:avLst/>
          </a:prstGeom>
          <a:noFill/>
        </p:spPr>
      </p:pic>
      <p:sp>
        <p:nvSpPr>
          <p:cNvPr id="340998" name="Rectangle 6"/>
          <p:cNvSpPr>
            <a:spLocks noChangeArrowheads="1"/>
          </p:cNvSpPr>
          <p:nvPr/>
        </p:nvSpPr>
        <p:spPr bwMode="auto">
          <a:xfrm>
            <a:off x="5559425" y="5105400"/>
            <a:ext cx="2149475" cy="581025"/>
          </a:xfrm>
          <a:prstGeom prst="rect">
            <a:avLst/>
          </a:prstGeom>
          <a:noFill/>
          <a:ln w="9525">
            <a:noFill/>
            <a:miter lim="800000"/>
            <a:headEnd/>
            <a:tailEnd/>
          </a:ln>
          <a:effectLst/>
        </p:spPr>
        <p:txBody>
          <a:bodyPr wrap="none">
            <a:spAutoFit/>
          </a:bodyPr>
          <a:lstStyle/>
          <a:p>
            <a:pPr algn="ctr"/>
            <a:r>
              <a:rPr lang="en-US" sz="1600">
                <a:latin typeface="Arial" charset="0"/>
              </a:rPr>
              <a:t>Image guided surgery</a:t>
            </a:r>
          </a:p>
          <a:p>
            <a:pPr algn="ctr"/>
            <a:r>
              <a:rPr lang="en-US" sz="1600">
                <a:latin typeface="Arial" charset="0"/>
                <a:hlinkClick r:id="rId5"/>
              </a:rPr>
              <a:t>Grimson et al., MIT</a:t>
            </a:r>
            <a:endParaRPr lang="en-US" sz="1600">
              <a:latin typeface="Arial" charset="0"/>
            </a:endParaRPr>
          </a:p>
        </p:txBody>
      </p:sp>
      <p:sp>
        <p:nvSpPr>
          <p:cNvPr id="340999" name="Rectangle 7"/>
          <p:cNvSpPr>
            <a:spLocks noChangeArrowheads="1"/>
          </p:cNvSpPr>
          <p:nvPr/>
        </p:nvSpPr>
        <p:spPr bwMode="auto">
          <a:xfrm>
            <a:off x="1611313" y="5210175"/>
            <a:ext cx="1209675" cy="581025"/>
          </a:xfrm>
          <a:prstGeom prst="rect">
            <a:avLst/>
          </a:prstGeom>
          <a:noFill/>
          <a:ln w="9525">
            <a:noFill/>
            <a:miter lim="800000"/>
            <a:headEnd/>
            <a:tailEnd/>
          </a:ln>
          <a:effectLst/>
        </p:spPr>
        <p:txBody>
          <a:bodyPr wrap="none">
            <a:spAutoFit/>
          </a:bodyPr>
          <a:lstStyle/>
          <a:p>
            <a:pPr algn="ctr"/>
            <a:r>
              <a:rPr lang="en-US" sz="1600">
                <a:latin typeface="Arial" charset="0"/>
              </a:rPr>
              <a:t>3D imaging</a:t>
            </a:r>
          </a:p>
          <a:p>
            <a:pPr algn="ctr"/>
            <a:r>
              <a:rPr lang="en-US" sz="1600">
                <a:latin typeface="Arial" charset="0"/>
              </a:rPr>
              <a:t>MRI, CT</a:t>
            </a:r>
          </a:p>
        </p:txBody>
      </p:sp>
      <p:sp>
        <p:nvSpPr>
          <p:cNvPr id="2" name="Date Placeholder 1">
            <a:extLst>
              <a:ext uri="{FF2B5EF4-FFF2-40B4-BE49-F238E27FC236}">
                <a16:creationId xmlns:a16="http://schemas.microsoft.com/office/drawing/2014/main" id="{FD78E9A9-7A79-0F4C-ABE7-BD6BE31A8BEC}"/>
              </a:ext>
            </a:extLst>
          </p:cNvPr>
          <p:cNvSpPr>
            <a:spLocks noGrp="1"/>
          </p:cNvSpPr>
          <p:nvPr>
            <p:ph type="dt" sz="half" idx="10"/>
          </p:nvPr>
        </p:nvSpPr>
        <p:spPr/>
        <p:txBody>
          <a:bodyPr/>
          <a:lstStyle/>
          <a:p>
            <a:r>
              <a:rPr lang="en-US"/>
              <a:t>8/26/19</a:t>
            </a:r>
          </a:p>
        </p:txBody>
      </p:sp>
      <p:sp>
        <p:nvSpPr>
          <p:cNvPr id="4" name="Slide Number Placeholder 3">
            <a:extLst>
              <a:ext uri="{FF2B5EF4-FFF2-40B4-BE49-F238E27FC236}">
                <a16:creationId xmlns:a16="http://schemas.microsoft.com/office/drawing/2014/main" id="{5B407432-DE02-3E4A-A2D0-DD19DFBDF8A3}"/>
              </a:ext>
            </a:extLst>
          </p:cNvPr>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89364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3B48A98-D67C-8145-BC21-4E467D8876EB}"/>
              </a:ext>
            </a:extLst>
          </p:cNvPr>
          <p:cNvSpPr>
            <a:spLocks noGrp="1"/>
          </p:cNvSpPr>
          <p:nvPr>
            <p:ph idx="1"/>
          </p:nvPr>
        </p:nvSpPr>
        <p:spPr/>
        <p:txBody>
          <a:bodyPr>
            <a:normAutofit lnSpcReduction="10000"/>
          </a:bodyPr>
          <a:lstStyle/>
          <a:p>
            <a:r>
              <a:rPr lang="en-US" dirty="0"/>
              <a:t>Many more applications of advanced vision algorithms making their way to the public:</a:t>
            </a:r>
          </a:p>
          <a:p>
            <a:pPr lvl="1"/>
            <a:r>
              <a:rPr lang="en-US" dirty="0"/>
              <a:t>Video-conferencing-based communication coach</a:t>
            </a:r>
          </a:p>
          <a:p>
            <a:pPr lvl="1"/>
            <a:r>
              <a:rPr lang="en-US" dirty="0"/>
              <a:t>Face-to-face interaction quality, e.g. between therapist and client; student and mentor; </a:t>
            </a:r>
            <a:r>
              <a:rPr lang="en-US" dirty="0" err="1"/>
              <a:t>etc</a:t>
            </a:r>
            <a:endParaRPr lang="en-US" dirty="0"/>
          </a:p>
          <a:p>
            <a:pPr lvl="1"/>
            <a:r>
              <a:rPr lang="en-US" dirty="0"/>
              <a:t>Automated warehouses (Amazon robots, </a:t>
            </a:r>
            <a:r>
              <a:rPr lang="en-US" dirty="0" err="1"/>
              <a:t>etc</a:t>
            </a:r>
            <a:r>
              <a:rPr lang="en-US" dirty="0"/>
              <a:t>)</a:t>
            </a:r>
          </a:p>
          <a:p>
            <a:pPr lvl="1"/>
            <a:r>
              <a:rPr lang="en-US" dirty="0"/>
              <a:t>Robot knife for surgery</a:t>
            </a:r>
          </a:p>
          <a:p>
            <a:pPr lvl="1"/>
            <a:r>
              <a:rPr lang="en-US" dirty="0"/>
              <a:t>Cassava leaf health monitoring</a:t>
            </a:r>
          </a:p>
          <a:p>
            <a:pPr lvl="1"/>
            <a:r>
              <a:rPr lang="en-US" dirty="0"/>
              <a:t>So may more….</a:t>
            </a:r>
          </a:p>
          <a:p>
            <a:pPr lvl="1"/>
            <a:endParaRPr lang="en-US" dirty="0"/>
          </a:p>
        </p:txBody>
      </p:sp>
      <p:sp>
        <p:nvSpPr>
          <p:cNvPr id="5" name="Title 4">
            <a:extLst>
              <a:ext uri="{FF2B5EF4-FFF2-40B4-BE49-F238E27FC236}">
                <a16:creationId xmlns:a16="http://schemas.microsoft.com/office/drawing/2014/main" id="{0B2080B5-9716-AA4B-8489-0555D9AF4DCF}"/>
              </a:ext>
            </a:extLst>
          </p:cNvPr>
          <p:cNvSpPr>
            <a:spLocks noGrp="1"/>
          </p:cNvSpPr>
          <p:nvPr>
            <p:ph type="title"/>
          </p:nvPr>
        </p:nvSpPr>
        <p:spPr/>
        <p:txBody>
          <a:bodyPr/>
          <a:lstStyle/>
          <a:p>
            <a:r>
              <a:rPr lang="en-US" dirty="0"/>
              <a:t>More recent applications</a:t>
            </a:r>
          </a:p>
        </p:txBody>
      </p:sp>
      <p:sp>
        <p:nvSpPr>
          <p:cNvPr id="3" name="Date Placeholder 2">
            <a:extLst>
              <a:ext uri="{FF2B5EF4-FFF2-40B4-BE49-F238E27FC236}">
                <a16:creationId xmlns:a16="http://schemas.microsoft.com/office/drawing/2014/main" id="{C626C1A9-8A40-EA42-A6A0-2983F287C290}"/>
              </a:ext>
            </a:extLst>
          </p:cNvPr>
          <p:cNvSpPr>
            <a:spLocks noGrp="1"/>
          </p:cNvSpPr>
          <p:nvPr>
            <p:ph type="dt" sz="half" idx="4294967295"/>
          </p:nvPr>
        </p:nvSpPr>
        <p:spPr>
          <a:xfrm>
            <a:off x="0" y="6356350"/>
            <a:ext cx="2133600" cy="365125"/>
          </a:xfrm>
        </p:spPr>
        <p:txBody>
          <a:bodyPr/>
          <a:lstStyle/>
          <a:p>
            <a:r>
              <a:rPr lang="en-US"/>
              <a:t>8/26/19</a:t>
            </a:r>
          </a:p>
        </p:txBody>
      </p:sp>
      <p:sp>
        <p:nvSpPr>
          <p:cNvPr id="4" name="Slide Number Placeholder 3">
            <a:extLst>
              <a:ext uri="{FF2B5EF4-FFF2-40B4-BE49-F238E27FC236}">
                <a16:creationId xmlns:a16="http://schemas.microsoft.com/office/drawing/2014/main" id="{76B3D7BA-752B-234B-AA4B-C07E6A3DF1C5}"/>
              </a:ext>
            </a:extLst>
          </p:cNvPr>
          <p:cNvSpPr>
            <a:spLocks noGrp="1"/>
          </p:cNvSpPr>
          <p:nvPr>
            <p:ph type="sldNum" sz="quarter" idx="4294967295"/>
          </p:nvPr>
        </p:nvSpPr>
        <p:spPr>
          <a:xfrm>
            <a:off x="7010400" y="6356350"/>
            <a:ext cx="2133600" cy="365125"/>
          </a:xfrm>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40644215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685800" y="-3175"/>
            <a:ext cx="7772400" cy="1143000"/>
          </a:xfrm>
        </p:spPr>
        <p:txBody>
          <a:bodyPr/>
          <a:lstStyle/>
          <a:p>
            <a:pPr eaLnBrk="1" hangingPunct="1"/>
            <a:r>
              <a:rPr lang="en-US" sz="4000" dirty="0"/>
              <a:t>Related disciplines</a:t>
            </a:r>
          </a:p>
        </p:txBody>
      </p:sp>
      <p:grpSp>
        <p:nvGrpSpPr>
          <p:cNvPr id="2" name="Group 6"/>
          <p:cNvGrpSpPr>
            <a:grpSpLocks/>
          </p:cNvGrpSpPr>
          <p:nvPr/>
        </p:nvGrpSpPr>
        <p:grpSpPr bwMode="auto">
          <a:xfrm>
            <a:off x="5410200" y="4292600"/>
            <a:ext cx="2447925" cy="1476375"/>
            <a:chOff x="2812" y="2954"/>
            <a:chExt cx="1542" cy="930"/>
          </a:xfrm>
        </p:grpSpPr>
        <p:sp>
          <p:nvSpPr>
            <p:cNvPr id="23573" name="Text Box 4"/>
            <p:cNvSpPr txBox="1">
              <a:spLocks noChangeArrowheads="1"/>
            </p:cNvSpPr>
            <p:nvPr/>
          </p:nvSpPr>
          <p:spPr bwMode="auto">
            <a:xfrm>
              <a:off x="2971" y="3113"/>
              <a:ext cx="1225" cy="634"/>
            </a:xfrm>
            <a:prstGeom prst="rect">
              <a:avLst/>
            </a:prstGeom>
            <a:noFill/>
            <a:ln w="9525">
              <a:noFill/>
              <a:miter lim="800000"/>
              <a:headEnd/>
              <a:tailEnd/>
            </a:ln>
          </p:spPr>
          <p:txBody>
            <a:bodyPr>
              <a:spAutoFit/>
            </a:bodyPr>
            <a:lstStyle/>
            <a:p>
              <a:pPr algn="ctr">
                <a:spcBef>
                  <a:spcPct val="50000"/>
                </a:spcBef>
              </a:pPr>
              <a:r>
                <a:rPr lang="en-US" sz="3000"/>
                <a:t>Cognitive science</a:t>
              </a:r>
            </a:p>
          </p:txBody>
        </p:sp>
        <p:sp>
          <p:nvSpPr>
            <p:cNvPr id="23574" name="Oval 5"/>
            <p:cNvSpPr>
              <a:spLocks noChangeArrowheads="1"/>
            </p:cNvSpPr>
            <p:nvPr/>
          </p:nvSpPr>
          <p:spPr bwMode="auto">
            <a:xfrm>
              <a:off x="2812" y="2954"/>
              <a:ext cx="1542" cy="930"/>
            </a:xfrm>
            <a:prstGeom prst="ellipse">
              <a:avLst/>
            </a:prstGeom>
            <a:noFill/>
            <a:ln w="9525">
              <a:solidFill>
                <a:schemeClr val="tx1"/>
              </a:solidFill>
              <a:round/>
              <a:headEnd/>
              <a:tailEnd/>
            </a:ln>
          </p:spPr>
          <p:txBody>
            <a:bodyPr wrap="none" anchor="ctr"/>
            <a:lstStyle/>
            <a:p>
              <a:endParaRPr lang="en-US"/>
            </a:p>
          </p:txBody>
        </p:sp>
      </p:grpSp>
      <p:grpSp>
        <p:nvGrpSpPr>
          <p:cNvPr id="3" name="Group 22"/>
          <p:cNvGrpSpPr>
            <a:grpSpLocks/>
          </p:cNvGrpSpPr>
          <p:nvPr/>
        </p:nvGrpSpPr>
        <p:grpSpPr bwMode="auto">
          <a:xfrm>
            <a:off x="3348038" y="4848225"/>
            <a:ext cx="2447925" cy="1476375"/>
            <a:chOff x="3833" y="1684"/>
            <a:chExt cx="1542" cy="930"/>
          </a:xfrm>
        </p:grpSpPr>
        <p:sp>
          <p:nvSpPr>
            <p:cNvPr id="23571" name="Text Box 8"/>
            <p:cNvSpPr txBox="1">
              <a:spLocks noChangeArrowheads="1"/>
            </p:cNvSpPr>
            <p:nvPr/>
          </p:nvSpPr>
          <p:spPr bwMode="auto">
            <a:xfrm>
              <a:off x="3946" y="1979"/>
              <a:ext cx="1315" cy="346"/>
            </a:xfrm>
            <a:prstGeom prst="rect">
              <a:avLst/>
            </a:prstGeom>
            <a:noFill/>
            <a:ln w="9525">
              <a:noFill/>
              <a:miter lim="800000"/>
              <a:headEnd/>
              <a:tailEnd/>
            </a:ln>
          </p:spPr>
          <p:txBody>
            <a:bodyPr>
              <a:spAutoFit/>
            </a:bodyPr>
            <a:lstStyle/>
            <a:p>
              <a:pPr algn="ctr">
                <a:spcBef>
                  <a:spcPct val="50000"/>
                </a:spcBef>
              </a:pPr>
              <a:r>
                <a:rPr lang="en-US" sz="3000"/>
                <a:t>Algorithms</a:t>
              </a:r>
            </a:p>
          </p:txBody>
        </p:sp>
        <p:sp>
          <p:nvSpPr>
            <p:cNvPr id="23572" name="Oval 9"/>
            <p:cNvSpPr>
              <a:spLocks noChangeArrowheads="1"/>
            </p:cNvSpPr>
            <p:nvPr/>
          </p:nvSpPr>
          <p:spPr bwMode="auto">
            <a:xfrm>
              <a:off x="3833" y="1684"/>
              <a:ext cx="1542" cy="930"/>
            </a:xfrm>
            <a:prstGeom prst="ellipse">
              <a:avLst/>
            </a:prstGeom>
            <a:noFill/>
            <a:ln w="9525">
              <a:solidFill>
                <a:schemeClr val="tx1"/>
              </a:solidFill>
              <a:round/>
              <a:headEnd/>
              <a:tailEnd/>
            </a:ln>
          </p:spPr>
          <p:txBody>
            <a:bodyPr wrap="none" anchor="ctr"/>
            <a:lstStyle/>
            <a:p>
              <a:endParaRPr lang="en-US"/>
            </a:p>
          </p:txBody>
        </p:sp>
      </p:grpSp>
      <p:grpSp>
        <p:nvGrpSpPr>
          <p:cNvPr id="4" name="Group 20"/>
          <p:cNvGrpSpPr>
            <a:grpSpLocks/>
          </p:cNvGrpSpPr>
          <p:nvPr/>
        </p:nvGrpSpPr>
        <p:grpSpPr bwMode="auto">
          <a:xfrm>
            <a:off x="1209675" y="4314825"/>
            <a:ext cx="2447925" cy="1476375"/>
            <a:chOff x="204" y="2908"/>
            <a:chExt cx="1542" cy="930"/>
          </a:xfrm>
        </p:grpSpPr>
        <p:sp>
          <p:nvSpPr>
            <p:cNvPr id="23569" name="Text Box 10"/>
            <p:cNvSpPr txBox="1">
              <a:spLocks noChangeArrowheads="1"/>
            </p:cNvSpPr>
            <p:nvPr/>
          </p:nvSpPr>
          <p:spPr bwMode="auto">
            <a:xfrm>
              <a:off x="317" y="3022"/>
              <a:ext cx="1315" cy="634"/>
            </a:xfrm>
            <a:prstGeom prst="rect">
              <a:avLst/>
            </a:prstGeom>
            <a:noFill/>
            <a:ln w="9525">
              <a:noFill/>
              <a:miter lim="800000"/>
              <a:headEnd/>
              <a:tailEnd/>
            </a:ln>
          </p:spPr>
          <p:txBody>
            <a:bodyPr>
              <a:spAutoFit/>
            </a:bodyPr>
            <a:lstStyle/>
            <a:p>
              <a:pPr algn="ctr">
                <a:spcBef>
                  <a:spcPct val="50000"/>
                </a:spcBef>
              </a:pPr>
              <a:r>
                <a:rPr lang="en-US" sz="3000"/>
                <a:t>Image processing</a:t>
              </a:r>
            </a:p>
          </p:txBody>
        </p:sp>
        <p:sp>
          <p:nvSpPr>
            <p:cNvPr id="23570" name="Oval 11"/>
            <p:cNvSpPr>
              <a:spLocks noChangeArrowheads="1"/>
            </p:cNvSpPr>
            <p:nvPr/>
          </p:nvSpPr>
          <p:spPr bwMode="auto">
            <a:xfrm>
              <a:off x="204" y="2908"/>
              <a:ext cx="1542" cy="930"/>
            </a:xfrm>
            <a:prstGeom prst="ellipse">
              <a:avLst/>
            </a:prstGeom>
            <a:noFill/>
            <a:ln w="9525">
              <a:solidFill>
                <a:schemeClr val="tx1"/>
              </a:solidFill>
              <a:round/>
              <a:headEnd/>
              <a:tailEnd/>
            </a:ln>
          </p:spPr>
          <p:txBody>
            <a:bodyPr wrap="none" anchor="ctr"/>
            <a:lstStyle/>
            <a:p>
              <a:endParaRPr lang="en-US"/>
            </a:p>
          </p:txBody>
        </p:sp>
      </p:grpSp>
      <p:grpSp>
        <p:nvGrpSpPr>
          <p:cNvPr id="5" name="Group 21"/>
          <p:cNvGrpSpPr>
            <a:grpSpLocks/>
          </p:cNvGrpSpPr>
          <p:nvPr/>
        </p:nvGrpSpPr>
        <p:grpSpPr bwMode="auto">
          <a:xfrm>
            <a:off x="5181600" y="1647825"/>
            <a:ext cx="2447925" cy="1476375"/>
            <a:chOff x="2381" y="2862"/>
            <a:chExt cx="1542" cy="930"/>
          </a:xfrm>
        </p:grpSpPr>
        <p:sp>
          <p:nvSpPr>
            <p:cNvPr id="23567" name="Text Box 12"/>
            <p:cNvSpPr txBox="1">
              <a:spLocks noChangeArrowheads="1"/>
            </p:cNvSpPr>
            <p:nvPr/>
          </p:nvSpPr>
          <p:spPr bwMode="auto">
            <a:xfrm>
              <a:off x="2494" y="2976"/>
              <a:ext cx="1315" cy="640"/>
            </a:xfrm>
            <a:prstGeom prst="rect">
              <a:avLst/>
            </a:prstGeom>
            <a:noFill/>
            <a:ln w="9525">
              <a:noFill/>
              <a:miter lim="800000"/>
              <a:headEnd/>
              <a:tailEnd/>
            </a:ln>
          </p:spPr>
          <p:txBody>
            <a:bodyPr>
              <a:spAutoFit/>
            </a:bodyPr>
            <a:lstStyle/>
            <a:p>
              <a:pPr algn="ctr">
                <a:spcBef>
                  <a:spcPct val="50000"/>
                </a:spcBef>
              </a:pPr>
              <a:r>
                <a:rPr lang="en-US" sz="3000" dirty="0">
                  <a:solidFill>
                    <a:schemeClr val="tx1">
                      <a:lumMod val="50000"/>
                      <a:lumOff val="50000"/>
                    </a:schemeClr>
                  </a:solidFill>
                </a:rPr>
                <a:t>Behavioral science</a:t>
              </a:r>
            </a:p>
          </p:txBody>
        </p:sp>
        <p:sp>
          <p:nvSpPr>
            <p:cNvPr id="23568" name="Oval 13"/>
            <p:cNvSpPr>
              <a:spLocks noChangeArrowheads="1"/>
            </p:cNvSpPr>
            <p:nvPr/>
          </p:nvSpPr>
          <p:spPr bwMode="auto">
            <a:xfrm>
              <a:off x="2381" y="2862"/>
              <a:ext cx="1542" cy="930"/>
            </a:xfrm>
            <a:prstGeom prst="ellipse">
              <a:avLst/>
            </a:prstGeom>
            <a:noFill/>
            <a:ln w="9525">
              <a:solidFill>
                <a:schemeClr val="tx1"/>
              </a:solidFill>
              <a:round/>
              <a:headEnd/>
              <a:tailEnd/>
            </a:ln>
          </p:spPr>
          <p:txBody>
            <a:bodyPr wrap="none" anchor="ctr"/>
            <a:lstStyle/>
            <a:p>
              <a:endParaRPr lang="en-US">
                <a:solidFill>
                  <a:schemeClr val="tx1">
                    <a:lumMod val="50000"/>
                    <a:lumOff val="50000"/>
                  </a:schemeClr>
                </a:solidFill>
              </a:endParaRPr>
            </a:p>
          </p:txBody>
        </p:sp>
      </p:grpSp>
      <p:grpSp>
        <p:nvGrpSpPr>
          <p:cNvPr id="6" name="Group 19"/>
          <p:cNvGrpSpPr>
            <a:grpSpLocks/>
          </p:cNvGrpSpPr>
          <p:nvPr/>
        </p:nvGrpSpPr>
        <p:grpSpPr bwMode="auto">
          <a:xfrm>
            <a:off x="1008063" y="2852737"/>
            <a:ext cx="2447925" cy="1476375"/>
            <a:chOff x="250" y="935"/>
            <a:chExt cx="1542" cy="930"/>
          </a:xfrm>
        </p:grpSpPr>
        <p:sp>
          <p:nvSpPr>
            <p:cNvPr id="23565" name="Text Box 14"/>
            <p:cNvSpPr txBox="1">
              <a:spLocks noChangeArrowheads="1"/>
            </p:cNvSpPr>
            <p:nvPr/>
          </p:nvSpPr>
          <p:spPr bwMode="auto">
            <a:xfrm>
              <a:off x="363" y="1248"/>
              <a:ext cx="1315" cy="349"/>
            </a:xfrm>
            <a:prstGeom prst="rect">
              <a:avLst/>
            </a:prstGeom>
            <a:noFill/>
            <a:ln w="9525">
              <a:noFill/>
              <a:miter lim="800000"/>
              <a:headEnd/>
              <a:tailEnd/>
            </a:ln>
          </p:spPr>
          <p:txBody>
            <a:bodyPr>
              <a:spAutoFit/>
            </a:bodyPr>
            <a:lstStyle/>
            <a:p>
              <a:pPr algn="ctr">
                <a:spcBef>
                  <a:spcPct val="50000"/>
                </a:spcBef>
              </a:pPr>
              <a:r>
                <a:rPr lang="en-US" sz="3000"/>
                <a:t>Graphics</a:t>
              </a:r>
            </a:p>
          </p:txBody>
        </p:sp>
        <p:sp>
          <p:nvSpPr>
            <p:cNvPr id="23566" name="Oval 15"/>
            <p:cNvSpPr>
              <a:spLocks noChangeArrowheads="1"/>
            </p:cNvSpPr>
            <p:nvPr/>
          </p:nvSpPr>
          <p:spPr bwMode="auto">
            <a:xfrm>
              <a:off x="250" y="935"/>
              <a:ext cx="1542" cy="930"/>
            </a:xfrm>
            <a:prstGeom prst="ellipse">
              <a:avLst/>
            </a:prstGeom>
            <a:noFill/>
            <a:ln w="9525">
              <a:solidFill>
                <a:schemeClr val="tx1"/>
              </a:solidFill>
              <a:round/>
              <a:headEnd/>
              <a:tailEnd/>
            </a:ln>
          </p:spPr>
          <p:txBody>
            <a:bodyPr wrap="none" anchor="ctr"/>
            <a:lstStyle/>
            <a:p>
              <a:endParaRPr lang="en-US"/>
            </a:p>
          </p:txBody>
        </p:sp>
      </p:grpSp>
      <p:grpSp>
        <p:nvGrpSpPr>
          <p:cNvPr id="7" name="Group 23"/>
          <p:cNvGrpSpPr>
            <a:grpSpLocks/>
          </p:cNvGrpSpPr>
          <p:nvPr/>
        </p:nvGrpSpPr>
        <p:grpSpPr bwMode="auto">
          <a:xfrm>
            <a:off x="5364163" y="2816225"/>
            <a:ext cx="2447925" cy="1476375"/>
            <a:chOff x="2494" y="3385"/>
            <a:chExt cx="1542" cy="930"/>
          </a:xfrm>
        </p:grpSpPr>
        <p:sp>
          <p:nvSpPr>
            <p:cNvPr id="23563" name="Text Box 16"/>
            <p:cNvSpPr txBox="1">
              <a:spLocks noChangeArrowheads="1"/>
            </p:cNvSpPr>
            <p:nvPr/>
          </p:nvSpPr>
          <p:spPr bwMode="auto">
            <a:xfrm>
              <a:off x="2607" y="3499"/>
              <a:ext cx="1315" cy="640"/>
            </a:xfrm>
            <a:prstGeom prst="rect">
              <a:avLst/>
            </a:prstGeom>
            <a:noFill/>
            <a:ln w="9525">
              <a:noFill/>
              <a:miter lim="800000"/>
              <a:headEnd/>
              <a:tailEnd/>
            </a:ln>
          </p:spPr>
          <p:txBody>
            <a:bodyPr>
              <a:spAutoFit/>
            </a:bodyPr>
            <a:lstStyle/>
            <a:p>
              <a:pPr algn="ctr">
                <a:spcBef>
                  <a:spcPct val="50000"/>
                </a:spcBef>
              </a:pPr>
              <a:r>
                <a:rPr lang="en-US" sz="3000" dirty="0"/>
                <a:t>Machine learning</a:t>
              </a:r>
            </a:p>
          </p:txBody>
        </p:sp>
        <p:sp>
          <p:nvSpPr>
            <p:cNvPr id="23564" name="Oval 17"/>
            <p:cNvSpPr>
              <a:spLocks noChangeArrowheads="1"/>
            </p:cNvSpPr>
            <p:nvPr/>
          </p:nvSpPr>
          <p:spPr bwMode="auto">
            <a:xfrm>
              <a:off x="2494" y="3385"/>
              <a:ext cx="1542" cy="930"/>
            </a:xfrm>
            <a:prstGeom prst="ellipse">
              <a:avLst/>
            </a:prstGeom>
            <a:noFill/>
            <a:ln w="9525">
              <a:solidFill>
                <a:schemeClr val="tx1"/>
              </a:solidFill>
              <a:round/>
              <a:headEnd/>
              <a:tailEnd/>
            </a:ln>
          </p:spPr>
          <p:txBody>
            <a:bodyPr wrap="none" anchor="ctr"/>
            <a:lstStyle/>
            <a:p>
              <a:endParaRPr lang="en-US"/>
            </a:p>
          </p:txBody>
        </p:sp>
      </p:grpSp>
      <p:sp>
        <p:nvSpPr>
          <p:cNvPr id="23561" name="Oval 24"/>
          <p:cNvSpPr>
            <a:spLocks noChangeArrowheads="1"/>
          </p:cNvSpPr>
          <p:nvPr/>
        </p:nvSpPr>
        <p:spPr bwMode="auto">
          <a:xfrm>
            <a:off x="2951163" y="3392487"/>
            <a:ext cx="2989262" cy="1944688"/>
          </a:xfrm>
          <a:prstGeom prst="ellipse">
            <a:avLst/>
          </a:prstGeom>
          <a:noFill/>
          <a:ln w="28575">
            <a:solidFill>
              <a:srgbClr val="0000FF"/>
            </a:solidFill>
            <a:round/>
            <a:headEnd/>
            <a:tailEnd/>
          </a:ln>
        </p:spPr>
        <p:txBody>
          <a:bodyPr wrap="none" anchor="ctr"/>
          <a:lstStyle/>
          <a:p>
            <a:endParaRPr lang="en-US"/>
          </a:p>
        </p:txBody>
      </p:sp>
      <p:sp>
        <p:nvSpPr>
          <p:cNvPr id="23562" name="Text Box 25"/>
          <p:cNvSpPr txBox="1">
            <a:spLocks noChangeArrowheads="1"/>
          </p:cNvSpPr>
          <p:nvPr/>
        </p:nvSpPr>
        <p:spPr bwMode="auto">
          <a:xfrm>
            <a:off x="3311525" y="3860800"/>
            <a:ext cx="2197100" cy="1066800"/>
          </a:xfrm>
          <a:prstGeom prst="rect">
            <a:avLst/>
          </a:prstGeom>
          <a:noFill/>
          <a:ln w="9525">
            <a:noFill/>
            <a:miter lim="800000"/>
            <a:headEnd/>
            <a:tailEnd/>
          </a:ln>
        </p:spPr>
        <p:txBody>
          <a:bodyPr>
            <a:spAutoFit/>
          </a:bodyPr>
          <a:lstStyle/>
          <a:p>
            <a:pPr algn="ctr">
              <a:spcBef>
                <a:spcPct val="50000"/>
              </a:spcBef>
            </a:pPr>
            <a:r>
              <a:rPr lang="en-US" sz="3200">
                <a:solidFill>
                  <a:schemeClr val="accent2"/>
                </a:solidFill>
              </a:rPr>
              <a:t>Computer vision</a:t>
            </a:r>
          </a:p>
        </p:txBody>
      </p:sp>
      <p:grpSp>
        <p:nvGrpSpPr>
          <p:cNvPr id="27" name="Group 19">
            <a:extLst>
              <a:ext uri="{FF2B5EF4-FFF2-40B4-BE49-F238E27FC236}">
                <a16:creationId xmlns:a16="http://schemas.microsoft.com/office/drawing/2014/main" id="{442F6136-9F03-F44B-B967-F6F96155F7A5}"/>
              </a:ext>
            </a:extLst>
          </p:cNvPr>
          <p:cNvGrpSpPr>
            <a:grpSpLocks/>
          </p:cNvGrpSpPr>
          <p:nvPr/>
        </p:nvGrpSpPr>
        <p:grpSpPr bwMode="auto">
          <a:xfrm>
            <a:off x="1285875" y="1800225"/>
            <a:ext cx="2447925" cy="1476375"/>
            <a:chOff x="250" y="935"/>
            <a:chExt cx="1542" cy="930"/>
          </a:xfrm>
        </p:grpSpPr>
        <p:sp>
          <p:nvSpPr>
            <p:cNvPr id="28" name="Text Box 14">
              <a:extLst>
                <a:ext uri="{FF2B5EF4-FFF2-40B4-BE49-F238E27FC236}">
                  <a16:creationId xmlns:a16="http://schemas.microsoft.com/office/drawing/2014/main" id="{DD1207A5-345A-7949-A5AB-6CB179AC4818}"/>
                </a:ext>
              </a:extLst>
            </p:cNvPr>
            <p:cNvSpPr txBox="1">
              <a:spLocks noChangeArrowheads="1"/>
            </p:cNvSpPr>
            <p:nvPr/>
          </p:nvSpPr>
          <p:spPr bwMode="auto">
            <a:xfrm>
              <a:off x="363" y="1248"/>
              <a:ext cx="1315" cy="349"/>
            </a:xfrm>
            <a:prstGeom prst="rect">
              <a:avLst/>
            </a:prstGeom>
            <a:noFill/>
            <a:ln w="9525">
              <a:noFill/>
              <a:miter lim="800000"/>
              <a:headEnd/>
              <a:tailEnd/>
            </a:ln>
          </p:spPr>
          <p:txBody>
            <a:bodyPr>
              <a:spAutoFit/>
            </a:bodyPr>
            <a:lstStyle/>
            <a:p>
              <a:pPr algn="ctr">
                <a:spcBef>
                  <a:spcPct val="50000"/>
                </a:spcBef>
              </a:pPr>
              <a:r>
                <a:rPr lang="en-US" sz="3000" dirty="0">
                  <a:solidFill>
                    <a:schemeClr val="tx1">
                      <a:lumMod val="50000"/>
                      <a:lumOff val="50000"/>
                    </a:schemeClr>
                  </a:solidFill>
                </a:rPr>
                <a:t>Medicine</a:t>
              </a:r>
            </a:p>
          </p:txBody>
        </p:sp>
        <p:sp>
          <p:nvSpPr>
            <p:cNvPr id="29" name="Oval 15">
              <a:extLst>
                <a:ext uri="{FF2B5EF4-FFF2-40B4-BE49-F238E27FC236}">
                  <a16:creationId xmlns:a16="http://schemas.microsoft.com/office/drawing/2014/main" id="{D2B2FFD6-54D2-4E47-BD52-28D3EADD946A}"/>
                </a:ext>
              </a:extLst>
            </p:cNvPr>
            <p:cNvSpPr>
              <a:spLocks noChangeArrowheads="1"/>
            </p:cNvSpPr>
            <p:nvPr/>
          </p:nvSpPr>
          <p:spPr bwMode="auto">
            <a:xfrm>
              <a:off x="250" y="935"/>
              <a:ext cx="1542" cy="930"/>
            </a:xfrm>
            <a:prstGeom prst="ellipse">
              <a:avLst/>
            </a:prstGeom>
            <a:noFill/>
            <a:ln w="9525">
              <a:solidFill>
                <a:schemeClr val="tx1"/>
              </a:solidFill>
              <a:round/>
              <a:headEnd/>
              <a:tailEnd/>
            </a:ln>
          </p:spPr>
          <p:txBody>
            <a:bodyPr wrap="none" anchor="ctr"/>
            <a:lstStyle/>
            <a:p>
              <a:endParaRPr lang="en-US">
                <a:solidFill>
                  <a:srgbClr val="FF0000"/>
                </a:solidFill>
              </a:endParaRPr>
            </a:p>
          </p:txBody>
        </p:sp>
      </p:grpSp>
      <p:grpSp>
        <p:nvGrpSpPr>
          <p:cNvPr id="37" name="Group 21">
            <a:extLst>
              <a:ext uri="{FF2B5EF4-FFF2-40B4-BE49-F238E27FC236}">
                <a16:creationId xmlns:a16="http://schemas.microsoft.com/office/drawing/2014/main" id="{8E6C406E-0CA7-3840-8111-27C1867823C9}"/>
              </a:ext>
            </a:extLst>
          </p:cNvPr>
          <p:cNvGrpSpPr>
            <a:grpSpLocks/>
          </p:cNvGrpSpPr>
          <p:nvPr/>
        </p:nvGrpSpPr>
        <p:grpSpPr bwMode="auto">
          <a:xfrm>
            <a:off x="3319463" y="2320925"/>
            <a:ext cx="2447925" cy="1476375"/>
            <a:chOff x="2381" y="2862"/>
            <a:chExt cx="1542" cy="930"/>
          </a:xfrm>
        </p:grpSpPr>
        <p:sp>
          <p:nvSpPr>
            <p:cNvPr id="38" name="Text Box 12">
              <a:extLst>
                <a:ext uri="{FF2B5EF4-FFF2-40B4-BE49-F238E27FC236}">
                  <a16:creationId xmlns:a16="http://schemas.microsoft.com/office/drawing/2014/main" id="{BE7C6269-FBC7-3C49-BEDA-5FA89EDD6F25}"/>
                </a:ext>
              </a:extLst>
            </p:cNvPr>
            <p:cNvSpPr txBox="1">
              <a:spLocks noChangeArrowheads="1"/>
            </p:cNvSpPr>
            <p:nvPr/>
          </p:nvSpPr>
          <p:spPr bwMode="auto">
            <a:xfrm>
              <a:off x="2494" y="2976"/>
              <a:ext cx="1315" cy="634"/>
            </a:xfrm>
            <a:prstGeom prst="rect">
              <a:avLst/>
            </a:prstGeom>
            <a:noFill/>
            <a:ln w="9525">
              <a:noFill/>
              <a:miter lim="800000"/>
              <a:headEnd/>
              <a:tailEnd/>
            </a:ln>
          </p:spPr>
          <p:txBody>
            <a:bodyPr>
              <a:spAutoFit/>
            </a:bodyPr>
            <a:lstStyle/>
            <a:p>
              <a:pPr algn="ctr">
                <a:spcBef>
                  <a:spcPct val="50000"/>
                </a:spcBef>
              </a:pPr>
              <a:r>
                <a:rPr lang="en-US" sz="3000" dirty="0"/>
                <a:t>Artificial intelligence</a:t>
              </a:r>
            </a:p>
          </p:txBody>
        </p:sp>
        <p:sp>
          <p:nvSpPr>
            <p:cNvPr id="39" name="Oval 13">
              <a:extLst>
                <a:ext uri="{FF2B5EF4-FFF2-40B4-BE49-F238E27FC236}">
                  <a16:creationId xmlns:a16="http://schemas.microsoft.com/office/drawing/2014/main" id="{4F1DB9D6-2CC6-CE4D-B286-E0BE2B29DEF2}"/>
                </a:ext>
              </a:extLst>
            </p:cNvPr>
            <p:cNvSpPr>
              <a:spLocks noChangeArrowheads="1"/>
            </p:cNvSpPr>
            <p:nvPr/>
          </p:nvSpPr>
          <p:spPr bwMode="auto">
            <a:xfrm>
              <a:off x="2381" y="2862"/>
              <a:ext cx="1542" cy="930"/>
            </a:xfrm>
            <a:prstGeom prst="ellipse">
              <a:avLst/>
            </a:prstGeom>
            <a:noFill/>
            <a:ln w="9525">
              <a:solidFill>
                <a:schemeClr val="tx1"/>
              </a:solidFill>
              <a:round/>
              <a:headEnd/>
              <a:tailEnd/>
            </a:ln>
          </p:spPr>
          <p:txBody>
            <a:bodyPr wrap="none" anchor="ctr"/>
            <a:lstStyle/>
            <a:p>
              <a:endParaRPr lang="en-US"/>
            </a:p>
          </p:txBody>
        </p:sp>
      </p:grpSp>
      <p:grpSp>
        <p:nvGrpSpPr>
          <p:cNvPr id="40" name="Group 19">
            <a:extLst>
              <a:ext uri="{FF2B5EF4-FFF2-40B4-BE49-F238E27FC236}">
                <a16:creationId xmlns:a16="http://schemas.microsoft.com/office/drawing/2014/main" id="{AB450398-D1D5-2744-9367-38684AFE430D}"/>
              </a:ext>
            </a:extLst>
          </p:cNvPr>
          <p:cNvGrpSpPr>
            <a:grpSpLocks/>
          </p:cNvGrpSpPr>
          <p:nvPr/>
        </p:nvGrpSpPr>
        <p:grpSpPr bwMode="auto">
          <a:xfrm>
            <a:off x="3240088" y="1085850"/>
            <a:ext cx="2447925" cy="1476375"/>
            <a:chOff x="250" y="935"/>
            <a:chExt cx="1542" cy="930"/>
          </a:xfrm>
        </p:grpSpPr>
        <p:sp>
          <p:nvSpPr>
            <p:cNvPr id="41" name="Text Box 14">
              <a:extLst>
                <a:ext uri="{FF2B5EF4-FFF2-40B4-BE49-F238E27FC236}">
                  <a16:creationId xmlns:a16="http://schemas.microsoft.com/office/drawing/2014/main" id="{01C89152-1550-DD4B-A090-12019EEFDD6C}"/>
                </a:ext>
              </a:extLst>
            </p:cNvPr>
            <p:cNvSpPr txBox="1">
              <a:spLocks noChangeArrowheads="1"/>
            </p:cNvSpPr>
            <p:nvPr/>
          </p:nvSpPr>
          <p:spPr bwMode="auto">
            <a:xfrm>
              <a:off x="363" y="1248"/>
              <a:ext cx="1315" cy="349"/>
            </a:xfrm>
            <a:prstGeom prst="rect">
              <a:avLst/>
            </a:prstGeom>
            <a:noFill/>
            <a:ln w="9525">
              <a:noFill/>
              <a:miter lim="800000"/>
              <a:headEnd/>
              <a:tailEnd/>
            </a:ln>
          </p:spPr>
          <p:txBody>
            <a:bodyPr>
              <a:spAutoFit/>
            </a:bodyPr>
            <a:lstStyle/>
            <a:p>
              <a:pPr algn="ctr">
                <a:spcBef>
                  <a:spcPct val="50000"/>
                </a:spcBef>
              </a:pPr>
              <a:r>
                <a:rPr lang="en-US" sz="3000" dirty="0">
                  <a:solidFill>
                    <a:schemeClr val="tx1">
                      <a:lumMod val="50000"/>
                      <a:lumOff val="50000"/>
                    </a:schemeClr>
                  </a:solidFill>
                </a:rPr>
                <a:t>Other…</a:t>
              </a:r>
            </a:p>
          </p:txBody>
        </p:sp>
        <p:sp>
          <p:nvSpPr>
            <p:cNvPr id="42" name="Oval 15">
              <a:extLst>
                <a:ext uri="{FF2B5EF4-FFF2-40B4-BE49-F238E27FC236}">
                  <a16:creationId xmlns:a16="http://schemas.microsoft.com/office/drawing/2014/main" id="{20CDC105-C30B-B445-B78C-B9FE6E08563D}"/>
                </a:ext>
              </a:extLst>
            </p:cNvPr>
            <p:cNvSpPr>
              <a:spLocks noChangeArrowheads="1"/>
            </p:cNvSpPr>
            <p:nvPr/>
          </p:nvSpPr>
          <p:spPr bwMode="auto">
            <a:xfrm>
              <a:off x="250" y="935"/>
              <a:ext cx="1542" cy="930"/>
            </a:xfrm>
            <a:prstGeom prst="ellipse">
              <a:avLst/>
            </a:prstGeom>
            <a:noFill/>
            <a:ln w="9525">
              <a:solidFill>
                <a:schemeClr val="tx1"/>
              </a:solidFill>
              <a:round/>
              <a:headEnd/>
              <a:tailEnd/>
            </a:ln>
          </p:spPr>
          <p:txBody>
            <a:bodyPr wrap="none" anchor="ctr"/>
            <a:lstStyle/>
            <a:p>
              <a:endParaRPr lang="en-US">
                <a:solidFill>
                  <a:srgbClr val="FF0000"/>
                </a:solidFill>
              </a:endParaRPr>
            </a:p>
          </p:txBody>
        </p:sp>
      </p:grpSp>
    </p:spTree>
    <p:extLst>
      <p:ext uri="{BB962C8B-B14F-4D97-AF65-F5344CB8AC3E}">
        <p14:creationId xmlns:p14="http://schemas.microsoft.com/office/powerpoint/2010/main" val="22314672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123E8-63D8-B049-95B0-45C19756E3DE}"/>
              </a:ext>
            </a:extLst>
          </p:cNvPr>
          <p:cNvSpPr>
            <a:spLocks noGrp="1"/>
          </p:cNvSpPr>
          <p:nvPr>
            <p:ph type="ctrTitle"/>
          </p:nvPr>
        </p:nvSpPr>
        <p:spPr/>
        <p:txBody>
          <a:bodyPr/>
          <a:lstStyle/>
          <a:p>
            <a:r>
              <a:rPr lang="en-US" dirty="0"/>
              <a:t>Linear Filtering</a:t>
            </a:r>
          </a:p>
        </p:txBody>
      </p:sp>
      <p:sp>
        <p:nvSpPr>
          <p:cNvPr id="3" name="Subtitle 2">
            <a:extLst>
              <a:ext uri="{FF2B5EF4-FFF2-40B4-BE49-F238E27FC236}">
                <a16:creationId xmlns:a16="http://schemas.microsoft.com/office/drawing/2014/main" id="{EA6BAA80-19DB-7246-A9DF-5866E22D9DD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9139348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srcRect l="51228" b="13190"/>
          <a:stretch>
            <a:fillRect/>
          </a:stretch>
        </p:blipFill>
        <p:spPr bwMode="auto">
          <a:xfrm>
            <a:off x="380998" y="3187639"/>
            <a:ext cx="2971800" cy="2954398"/>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r="50742" b="16512"/>
          <a:stretch>
            <a:fillRect/>
          </a:stretch>
        </p:blipFill>
        <p:spPr bwMode="auto">
          <a:xfrm>
            <a:off x="0" y="655637"/>
            <a:ext cx="2971798" cy="2813304"/>
          </a:xfrm>
          <a:prstGeom prst="rect">
            <a:avLst/>
          </a:prstGeom>
          <a:noFill/>
          <a:ln w="9525">
            <a:noFill/>
            <a:miter lim="800000"/>
            <a:headEnd/>
            <a:tailEnd/>
          </a:ln>
        </p:spPr>
      </p:pic>
      <p:sp>
        <p:nvSpPr>
          <p:cNvPr id="6" name="Rectangle 5"/>
          <p:cNvSpPr/>
          <p:nvPr/>
        </p:nvSpPr>
        <p:spPr>
          <a:xfrm>
            <a:off x="-228600" y="6400800"/>
            <a:ext cx="14478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5" descr="lena"/>
          <p:cNvPicPr>
            <a:picLocks noChangeAspect="1" noChangeArrowheads="1"/>
          </p:cNvPicPr>
          <p:nvPr/>
        </p:nvPicPr>
        <p:blipFill>
          <a:blip r:embed="rId4" cstate="print"/>
          <a:srcRect/>
          <a:stretch>
            <a:fillRect/>
          </a:stretch>
        </p:blipFill>
        <p:spPr bwMode="auto">
          <a:xfrm>
            <a:off x="3352800" y="960437"/>
            <a:ext cx="2514600" cy="2514600"/>
          </a:xfrm>
          <a:prstGeom prst="rect">
            <a:avLst/>
          </a:prstGeom>
          <a:noFill/>
          <a:ln w="9525">
            <a:noFill/>
            <a:miter lim="800000"/>
            <a:headEnd/>
            <a:tailEnd/>
          </a:ln>
        </p:spPr>
      </p:pic>
      <p:pic>
        <p:nvPicPr>
          <p:cNvPr id="8" name="Picture 7" descr="canny3"/>
          <p:cNvPicPr>
            <a:picLocks noChangeAspect="1" noChangeArrowheads="1"/>
          </p:cNvPicPr>
          <p:nvPr/>
        </p:nvPicPr>
        <p:blipFill>
          <a:blip r:embed="rId5" cstate="print"/>
          <a:srcRect/>
          <a:stretch>
            <a:fillRect/>
          </a:stretch>
        </p:blipFill>
        <p:spPr bwMode="auto">
          <a:xfrm>
            <a:off x="3352800" y="3551237"/>
            <a:ext cx="2514600" cy="2514600"/>
          </a:xfrm>
          <a:prstGeom prst="rect">
            <a:avLst/>
          </a:prstGeom>
          <a:noFill/>
          <a:ln w="9525">
            <a:noFill/>
            <a:miter lim="800000"/>
            <a:headEnd/>
            <a:tailEnd/>
          </a:ln>
        </p:spPr>
      </p:pic>
      <p:pic>
        <p:nvPicPr>
          <p:cNvPr id="9" name="Picture 7" descr="waldo.jpg"/>
          <p:cNvPicPr>
            <a:picLocks noChangeAspect="1"/>
          </p:cNvPicPr>
          <p:nvPr/>
        </p:nvPicPr>
        <p:blipFill>
          <a:blip r:embed="rId6" cstate="print"/>
          <a:srcRect l="51478" t="24417" r="32479" b="42549"/>
          <a:stretch>
            <a:fillRect/>
          </a:stretch>
        </p:blipFill>
        <p:spPr bwMode="auto">
          <a:xfrm>
            <a:off x="6248400" y="1036637"/>
            <a:ext cx="2514600" cy="5015753"/>
          </a:xfrm>
          <a:prstGeom prst="rect">
            <a:avLst/>
          </a:prstGeom>
          <a:noFill/>
          <a:ln w="9525">
            <a:noFill/>
            <a:miter lim="800000"/>
            <a:headEnd/>
            <a:tailEnd/>
          </a:ln>
        </p:spPr>
      </p:pic>
      <p:sp>
        <p:nvSpPr>
          <p:cNvPr id="2" name="Title 1"/>
          <p:cNvSpPr>
            <a:spLocks noGrp="1"/>
          </p:cNvSpPr>
          <p:nvPr>
            <p:ph type="title"/>
          </p:nvPr>
        </p:nvSpPr>
        <p:spPr>
          <a:xfrm>
            <a:off x="457200" y="-152400"/>
            <a:ext cx="8229600" cy="1143000"/>
          </a:xfrm>
        </p:spPr>
        <p:txBody>
          <a:bodyPr/>
          <a:lstStyle/>
          <a:p>
            <a:r>
              <a:rPr lang="en-US" dirty="0"/>
              <a:t>Image Filters</a:t>
            </a:r>
          </a:p>
        </p:txBody>
      </p:sp>
      <p:sp>
        <p:nvSpPr>
          <p:cNvPr id="3" name="Content Placeholder 2"/>
          <p:cNvSpPr>
            <a:spLocks noGrp="1"/>
          </p:cNvSpPr>
          <p:nvPr>
            <p:ph idx="1"/>
          </p:nvPr>
        </p:nvSpPr>
        <p:spPr>
          <a:xfrm>
            <a:off x="76200" y="6065837"/>
            <a:ext cx="8686800" cy="868363"/>
          </a:xfrm>
        </p:spPr>
        <p:txBody>
          <a:bodyPr>
            <a:normAutofit/>
          </a:bodyPr>
          <a:lstStyle/>
          <a:p>
            <a:pPr>
              <a:buNone/>
            </a:pPr>
            <a:r>
              <a:rPr lang="en-US" sz="2400" b="1" i="1" dirty="0">
                <a:solidFill>
                  <a:schemeClr val="accent2">
                    <a:lumMod val="75000"/>
                  </a:schemeClr>
                </a:solidFill>
              </a:rPr>
              <a:t>Smooth/Sharpen Images...      Find edges...                  Find </a:t>
            </a:r>
            <a:r>
              <a:rPr lang="en-US" sz="2400" b="1" i="1" dirty="0" err="1">
                <a:solidFill>
                  <a:schemeClr val="accent2">
                    <a:lumMod val="75000"/>
                  </a:schemeClr>
                </a:solidFill>
              </a:rPr>
              <a:t>waldo</a:t>
            </a:r>
            <a:r>
              <a:rPr lang="en-US" sz="2400" b="1" i="1" dirty="0">
                <a:solidFill>
                  <a:schemeClr val="accent2">
                    <a:lumMod val="75000"/>
                  </a:schemeClr>
                </a:solidFill>
              </a:rPr>
              <a:t>…</a:t>
            </a:r>
          </a:p>
          <a:p>
            <a:pPr>
              <a:buNone/>
            </a:pPr>
            <a:endParaRPr lang="en-US" sz="2400" b="1" i="1" dirty="0">
              <a:solidFill>
                <a:schemeClr val="accent2">
                  <a:lumMod val="75000"/>
                </a:schemeClr>
              </a:solidFill>
            </a:endParaRPr>
          </a:p>
        </p:txBody>
      </p:sp>
      <p:sp>
        <p:nvSpPr>
          <p:cNvPr id="10" name="Rectangle 9"/>
          <p:cNvSpPr/>
          <p:nvPr/>
        </p:nvSpPr>
        <p:spPr>
          <a:xfrm>
            <a:off x="7086600" y="1447800"/>
            <a:ext cx="685800" cy="1371600"/>
          </a:xfrm>
          <a:prstGeom prst="rect">
            <a:avLst/>
          </a:prstGeom>
          <a:noFill/>
          <a:ln w="38100">
            <a:solidFill>
              <a:srgbClr val="59FD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10"/>
          <p:cNvSpPr>
            <a:spLocks noGrp="1"/>
          </p:cNvSpPr>
          <p:nvPr>
            <p:ph type="sldNum" sz="quarter" idx="12"/>
          </p:nvPr>
        </p:nvSpPr>
        <p:spPr/>
        <p:txBody>
          <a:bodyPr/>
          <a:lstStyle/>
          <a:p>
            <a:pPr>
              <a:defRPr/>
            </a:pPr>
            <a:fld id="{0A5E0AF3-3D43-4E55-B5A9-1381C9963C77}" type="slidenum">
              <a:rPr lang="en-US" smtClean="0"/>
              <a:pPr>
                <a:defRPr/>
              </a:pPr>
              <a:t>34</a:t>
            </a:fld>
            <a:endParaRPr lang="en-US" dirty="0"/>
          </a:p>
        </p:txBody>
      </p:sp>
    </p:spTree>
    <p:extLst>
      <p:ext uri="{BB962C8B-B14F-4D97-AF65-F5344CB8AC3E}">
        <p14:creationId xmlns:p14="http://schemas.microsoft.com/office/powerpoint/2010/main" val="3219048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p:cNvSpPr>
            <a:spLocks noGrp="1"/>
          </p:cNvSpPr>
          <p:nvPr>
            <p:ph type="title"/>
          </p:nvPr>
        </p:nvSpPr>
        <p:spPr>
          <a:xfrm>
            <a:off x="482600" y="0"/>
            <a:ext cx="8229600" cy="1143000"/>
          </a:xfrm>
        </p:spPr>
        <p:txBody>
          <a:bodyPr/>
          <a:lstStyle/>
          <a:p>
            <a:r>
              <a:rPr lang="en-US"/>
              <a:t>Images as functions</a:t>
            </a:r>
            <a:endParaRPr lang="en-US" dirty="0"/>
          </a:p>
        </p:txBody>
      </p:sp>
      <p:sp>
        <p:nvSpPr>
          <p:cNvPr id="6" name="Rectangle 3"/>
          <p:cNvSpPr txBox="1">
            <a:spLocks noChangeArrowheads="1"/>
          </p:cNvSpPr>
          <p:nvPr/>
        </p:nvSpPr>
        <p:spPr bwMode="auto">
          <a:xfrm>
            <a:off x="406400" y="1295400"/>
            <a:ext cx="8737600" cy="5600700"/>
          </a:xfrm>
          <a:prstGeom prst="rect">
            <a:avLst/>
          </a:prstGeom>
          <a:noFill/>
          <a:ln w="9525">
            <a:noFill/>
            <a:miter lim="800000"/>
            <a:headEnd/>
            <a:tailEnd/>
          </a:ln>
          <a:effectLst/>
        </p:spPr>
        <p:txBody>
          <a:bodyPr/>
          <a:lstStyle/>
          <a:p>
            <a:pPr marL="342900" indent="-342900" eaLnBrk="0" hangingPunct="0">
              <a:spcBef>
                <a:spcPct val="20000"/>
              </a:spcBef>
              <a:buFontTx/>
              <a:buChar char="•"/>
              <a:defRPr/>
            </a:pPr>
            <a:r>
              <a:rPr lang="en-US" sz="2800" b="0" kern="0" dirty="0">
                <a:solidFill>
                  <a:srgbClr val="000000"/>
                </a:solidFill>
                <a:latin typeface="+mn-lt"/>
              </a:rPr>
              <a:t>We can think of an image</a:t>
            </a:r>
            <a:r>
              <a:rPr lang="en-US" sz="2800" kern="0" dirty="0">
                <a:solidFill>
                  <a:srgbClr val="000000"/>
                </a:solidFill>
                <a:latin typeface="+mn-lt"/>
              </a:rPr>
              <a:t> </a:t>
            </a:r>
            <a:r>
              <a:rPr lang="en-US" sz="2800" b="0" kern="0" dirty="0">
                <a:solidFill>
                  <a:srgbClr val="000000"/>
                </a:solidFill>
                <a:latin typeface="+mn-lt"/>
              </a:rPr>
              <a:t>as a function</a:t>
            </a:r>
            <a:r>
              <a:rPr lang="en-US" sz="2800" b="0" kern="0" dirty="0">
                <a:solidFill>
                  <a:srgbClr val="000000"/>
                </a:solidFill>
                <a:latin typeface="Times New Roman" panose="02020603050405020304" pitchFamily="18" charset="0"/>
                <a:cs typeface="Times New Roman" panose="02020603050405020304" pitchFamily="18" charset="0"/>
              </a:rPr>
              <a:t>, </a:t>
            </a:r>
            <a:r>
              <a:rPr lang="en-US" sz="2800" b="0" i="1" kern="0" dirty="0">
                <a:solidFill>
                  <a:srgbClr val="000000"/>
                </a:solidFill>
                <a:latin typeface="Times New Roman" panose="02020603050405020304" pitchFamily="18" charset="0"/>
                <a:cs typeface="Times New Roman" panose="02020603050405020304" pitchFamily="18" charset="0"/>
              </a:rPr>
              <a:t>f</a:t>
            </a:r>
            <a:r>
              <a:rPr lang="en-US" sz="2800" b="0" kern="0" dirty="0">
                <a:solidFill>
                  <a:srgbClr val="000000"/>
                </a:solidFill>
                <a:latin typeface="Times New Roman" panose="02020603050405020304" pitchFamily="18" charset="0"/>
                <a:cs typeface="Times New Roman" panose="02020603050405020304" pitchFamily="18" charset="0"/>
              </a:rPr>
              <a:t>,</a:t>
            </a:r>
            <a:r>
              <a:rPr lang="en-US" sz="2800" b="0" kern="0" dirty="0">
                <a:solidFill>
                  <a:srgbClr val="000000"/>
                </a:solidFill>
                <a:latin typeface="+mn-lt"/>
              </a:rPr>
              <a:t> from </a:t>
            </a:r>
            <a:br>
              <a:rPr lang="en-US" sz="2800" b="0" kern="0" dirty="0">
                <a:solidFill>
                  <a:srgbClr val="000000"/>
                </a:solidFill>
                <a:latin typeface="+mn-lt"/>
              </a:rPr>
            </a:br>
            <a:r>
              <a:rPr lang="en-US" sz="2800" b="0" i="1" kern="0" dirty="0">
                <a:solidFill>
                  <a:srgbClr val="000000"/>
                </a:solidFill>
                <a:latin typeface="Times New Roman" panose="02020603050405020304" pitchFamily="18" charset="0"/>
                <a:cs typeface="Times New Roman" panose="02020603050405020304" pitchFamily="18" charset="0"/>
              </a:rPr>
              <a:t>R</a:t>
            </a:r>
            <a:r>
              <a:rPr lang="en-US" sz="2800" b="0" i="1" kern="0" baseline="30000" dirty="0">
                <a:solidFill>
                  <a:srgbClr val="000000"/>
                </a:solidFill>
                <a:latin typeface="Times New Roman" panose="02020603050405020304" pitchFamily="18" charset="0"/>
                <a:cs typeface="Times New Roman" panose="02020603050405020304" pitchFamily="18" charset="0"/>
              </a:rPr>
              <a:t>2</a:t>
            </a:r>
            <a:r>
              <a:rPr lang="en-US" sz="2800" b="0" i="1" kern="0" dirty="0">
                <a:solidFill>
                  <a:srgbClr val="000000"/>
                </a:solidFill>
                <a:latin typeface="Times New Roman" panose="02020603050405020304" pitchFamily="18" charset="0"/>
                <a:cs typeface="Times New Roman" panose="02020603050405020304" pitchFamily="18" charset="0"/>
              </a:rPr>
              <a:t> to R</a:t>
            </a:r>
            <a:r>
              <a:rPr lang="en-US" sz="2800" b="0" kern="0" dirty="0">
                <a:solidFill>
                  <a:srgbClr val="000000"/>
                </a:solidFill>
                <a:latin typeface="+mn-lt"/>
              </a:rPr>
              <a:t>:</a:t>
            </a:r>
          </a:p>
          <a:p>
            <a:pPr marL="742950" lvl="1" indent="-285750" eaLnBrk="0" hangingPunct="0">
              <a:spcBef>
                <a:spcPct val="20000"/>
              </a:spcBef>
              <a:buFontTx/>
              <a:buChar char="•"/>
              <a:defRPr/>
            </a:pPr>
            <a:r>
              <a:rPr lang="en-US" sz="2400" b="0" i="1" kern="0" dirty="0">
                <a:solidFill>
                  <a:srgbClr val="000000"/>
                </a:solidFill>
                <a:latin typeface="Times New Roman" panose="02020603050405020304" pitchFamily="18" charset="0"/>
                <a:cs typeface="Times New Roman" panose="02020603050405020304" pitchFamily="18" charset="0"/>
              </a:rPr>
              <a:t>f</a:t>
            </a:r>
            <a:r>
              <a:rPr lang="en-US" sz="2400" b="0" kern="0" dirty="0">
                <a:solidFill>
                  <a:srgbClr val="000000"/>
                </a:solidFill>
                <a:latin typeface="Times New Roman" panose="02020603050405020304" pitchFamily="18" charset="0"/>
                <a:cs typeface="Times New Roman" panose="02020603050405020304" pitchFamily="18" charset="0"/>
              </a:rPr>
              <a:t>( </a:t>
            </a:r>
            <a:r>
              <a:rPr lang="en-US" sz="2400" b="0" i="1" kern="0" dirty="0">
                <a:solidFill>
                  <a:srgbClr val="000000"/>
                </a:solidFill>
                <a:latin typeface="Times New Roman" panose="02020603050405020304" pitchFamily="18" charset="0"/>
                <a:cs typeface="Times New Roman" panose="02020603050405020304" pitchFamily="18" charset="0"/>
              </a:rPr>
              <a:t>x, y </a:t>
            </a:r>
            <a:r>
              <a:rPr lang="en-US" sz="2400" b="0" kern="0" dirty="0">
                <a:solidFill>
                  <a:srgbClr val="000000"/>
                </a:solidFill>
                <a:latin typeface="Times New Roman" panose="02020603050405020304" pitchFamily="18" charset="0"/>
                <a:cs typeface="Times New Roman" panose="02020603050405020304" pitchFamily="18" charset="0"/>
              </a:rPr>
              <a:t>) </a:t>
            </a:r>
            <a:r>
              <a:rPr lang="en-US" sz="2400" b="0" kern="0" dirty="0">
                <a:solidFill>
                  <a:srgbClr val="000000"/>
                </a:solidFill>
                <a:latin typeface="+mn-lt"/>
              </a:rPr>
              <a:t>gives the </a:t>
            </a:r>
            <a:r>
              <a:rPr lang="en-US" sz="2400" kern="0" dirty="0">
                <a:solidFill>
                  <a:srgbClr val="000000"/>
                </a:solidFill>
                <a:latin typeface="+mn-lt"/>
              </a:rPr>
              <a:t>intensity</a:t>
            </a:r>
            <a:r>
              <a:rPr lang="en-US" sz="2400" b="0" kern="0" dirty="0">
                <a:solidFill>
                  <a:srgbClr val="000000"/>
                </a:solidFill>
                <a:latin typeface="+mn-lt"/>
              </a:rPr>
              <a:t> at position </a:t>
            </a:r>
            <a:r>
              <a:rPr lang="en-US" sz="2400" b="0" kern="0" dirty="0">
                <a:solidFill>
                  <a:srgbClr val="000000"/>
                </a:solidFill>
                <a:latin typeface="Times New Roman" panose="02020603050405020304" pitchFamily="18" charset="0"/>
                <a:cs typeface="Times New Roman" panose="02020603050405020304" pitchFamily="18" charset="0"/>
              </a:rPr>
              <a:t>( </a:t>
            </a:r>
            <a:r>
              <a:rPr lang="en-US" sz="2400" b="0" i="1" kern="0" dirty="0">
                <a:solidFill>
                  <a:srgbClr val="000000"/>
                </a:solidFill>
                <a:latin typeface="Times New Roman" panose="02020603050405020304" pitchFamily="18" charset="0"/>
                <a:cs typeface="Times New Roman" panose="02020603050405020304" pitchFamily="18" charset="0"/>
              </a:rPr>
              <a:t>x, y </a:t>
            </a:r>
            <a:r>
              <a:rPr lang="en-US" sz="2400" b="0" kern="0" dirty="0">
                <a:solidFill>
                  <a:srgbClr val="000000"/>
                </a:solidFill>
                <a:latin typeface="Times New Roman" panose="02020603050405020304" pitchFamily="18" charset="0"/>
                <a:cs typeface="Times New Roman" panose="02020603050405020304" pitchFamily="18" charset="0"/>
              </a:rPr>
              <a:t>) </a:t>
            </a:r>
          </a:p>
          <a:p>
            <a:pPr marL="742950" lvl="1" indent="-285750" eaLnBrk="0" hangingPunct="0">
              <a:spcBef>
                <a:spcPct val="20000"/>
              </a:spcBef>
              <a:buFontTx/>
              <a:buChar char="•"/>
              <a:defRPr/>
            </a:pPr>
            <a:r>
              <a:rPr lang="en-US" sz="2400" b="0" kern="0" dirty="0">
                <a:solidFill>
                  <a:srgbClr val="000000"/>
                </a:solidFill>
                <a:latin typeface="+mn-lt"/>
              </a:rPr>
              <a:t>Realistically, we expect the image only to be defined over a rectangle, with a finite range:</a:t>
            </a:r>
          </a:p>
          <a:p>
            <a:pPr marL="1143000" lvl="2" indent="-228600" eaLnBrk="0" hangingPunct="0">
              <a:spcBef>
                <a:spcPct val="20000"/>
              </a:spcBef>
              <a:buFontTx/>
              <a:buChar char="–"/>
              <a:defRPr/>
            </a:pPr>
            <a:r>
              <a:rPr lang="en-US" sz="2000" b="0" i="1" kern="0" dirty="0">
                <a:solidFill>
                  <a:srgbClr val="000000"/>
                </a:solidFill>
                <a:latin typeface="Times New Roman" panose="02020603050405020304" pitchFamily="18" charset="0"/>
                <a:cs typeface="Times New Roman" panose="02020603050405020304" pitchFamily="18" charset="0"/>
              </a:rPr>
              <a:t>f</a:t>
            </a:r>
            <a:r>
              <a:rPr lang="en-US" sz="2000" b="0" kern="0" dirty="0">
                <a:solidFill>
                  <a:srgbClr val="000000"/>
                </a:solidFill>
                <a:latin typeface="Times New Roman" panose="02020603050405020304" pitchFamily="18" charset="0"/>
                <a:cs typeface="Times New Roman" panose="02020603050405020304" pitchFamily="18" charset="0"/>
              </a:rPr>
              <a:t>: [</a:t>
            </a:r>
            <a:r>
              <a:rPr lang="en-US" sz="2000" b="0" i="1" kern="0" dirty="0" err="1">
                <a:solidFill>
                  <a:srgbClr val="000000"/>
                </a:solidFill>
                <a:latin typeface="Times New Roman" panose="02020603050405020304" pitchFamily="18" charset="0"/>
                <a:cs typeface="Times New Roman" panose="02020603050405020304" pitchFamily="18" charset="0"/>
              </a:rPr>
              <a:t>a</a:t>
            </a:r>
            <a:r>
              <a:rPr lang="en-US" sz="2000" b="0" kern="0" dirty="0" err="1">
                <a:solidFill>
                  <a:srgbClr val="000000"/>
                </a:solidFill>
                <a:latin typeface="Times New Roman" panose="02020603050405020304" pitchFamily="18" charset="0"/>
                <a:cs typeface="Times New Roman" panose="02020603050405020304" pitchFamily="18" charset="0"/>
              </a:rPr>
              <a:t>,</a:t>
            </a:r>
            <a:r>
              <a:rPr lang="en-US" sz="2000" b="0" i="1" kern="0" dirty="0" err="1">
                <a:solidFill>
                  <a:srgbClr val="000000"/>
                </a:solidFill>
                <a:latin typeface="Times New Roman" panose="02020603050405020304" pitchFamily="18" charset="0"/>
                <a:cs typeface="Times New Roman" panose="02020603050405020304" pitchFamily="18" charset="0"/>
              </a:rPr>
              <a:t>b</a:t>
            </a:r>
            <a:r>
              <a:rPr lang="en-US" sz="2000" b="0" kern="0" dirty="0">
                <a:solidFill>
                  <a:srgbClr val="000000"/>
                </a:solidFill>
                <a:latin typeface="Times New Roman" panose="02020603050405020304" pitchFamily="18" charset="0"/>
                <a:cs typeface="Times New Roman" panose="02020603050405020304" pitchFamily="18" charset="0"/>
              </a:rPr>
              <a:t>] x [</a:t>
            </a:r>
            <a:r>
              <a:rPr lang="en-US" sz="2000" b="0" i="1" kern="0" dirty="0" err="1">
                <a:solidFill>
                  <a:srgbClr val="000000"/>
                </a:solidFill>
                <a:latin typeface="Times New Roman" panose="02020603050405020304" pitchFamily="18" charset="0"/>
                <a:cs typeface="Times New Roman" panose="02020603050405020304" pitchFamily="18" charset="0"/>
              </a:rPr>
              <a:t>c</a:t>
            </a:r>
            <a:r>
              <a:rPr lang="en-US" sz="2000" b="0" kern="0" dirty="0" err="1">
                <a:solidFill>
                  <a:srgbClr val="000000"/>
                </a:solidFill>
                <a:latin typeface="Times New Roman" panose="02020603050405020304" pitchFamily="18" charset="0"/>
                <a:cs typeface="Times New Roman" panose="02020603050405020304" pitchFamily="18" charset="0"/>
              </a:rPr>
              <a:t>,</a:t>
            </a:r>
            <a:r>
              <a:rPr lang="en-US" sz="2000" b="0" i="1" kern="0" dirty="0" err="1">
                <a:solidFill>
                  <a:srgbClr val="000000"/>
                </a:solidFill>
                <a:latin typeface="Times New Roman" panose="02020603050405020304" pitchFamily="18" charset="0"/>
                <a:cs typeface="Times New Roman" panose="02020603050405020304" pitchFamily="18" charset="0"/>
              </a:rPr>
              <a:t>d</a:t>
            </a:r>
            <a:r>
              <a:rPr lang="en-US" sz="2000" b="0" kern="0" dirty="0">
                <a:solidFill>
                  <a:srgbClr val="000000"/>
                </a:solidFill>
                <a:latin typeface="Times New Roman" panose="02020603050405020304" pitchFamily="18" charset="0"/>
                <a:cs typeface="Times New Roman" panose="02020603050405020304" pitchFamily="18" charset="0"/>
              </a:rPr>
              <a:t>] </a:t>
            </a:r>
            <a:r>
              <a:rPr lang="en-US" sz="2000" b="0" kern="0" dirty="0">
                <a:solidFill>
                  <a:srgbClr val="000000"/>
                </a:solidFill>
                <a:latin typeface="Times New Roman" panose="02020603050405020304" pitchFamily="18" charset="0"/>
                <a:cs typeface="Times New Roman" panose="02020603050405020304" pitchFamily="18" charset="0"/>
                <a:sym typeface="Wingdings" pitchFamily="2" charset="2"/>
              </a:rPr>
              <a:t> </a:t>
            </a:r>
            <a:r>
              <a:rPr lang="en-US" sz="2000" b="0" kern="0" dirty="0">
                <a:solidFill>
                  <a:srgbClr val="000000"/>
                </a:solidFill>
                <a:latin typeface="Times New Roman" panose="02020603050405020304" pitchFamily="18" charset="0"/>
                <a:cs typeface="Times New Roman" panose="02020603050405020304" pitchFamily="18" charset="0"/>
              </a:rPr>
              <a:t>[0, 1.0]</a:t>
            </a:r>
          </a:p>
          <a:p>
            <a:pPr marL="342900" indent="-342900" eaLnBrk="0" hangingPunct="0">
              <a:spcBef>
                <a:spcPct val="20000"/>
              </a:spcBef>
              <a:buFontTx/>
              <a:buChar char="•"/>
              <a:defRPr/>
            </a:pPr>
            <a:endParaRPr lang="en-US" sz="2800" b="0" kern="0" dirty="0">
              <a:solidFill>
                <a:srgbClr val="000000"/>
              </a:solidFill>
              <a:latin typeface="+mn-lt"/>
            </a:endParaRPr>
          </a:p>
          <a:p>
            <a:pPr marL="342900" indent="-342900" eaLnBrk="0" hangingPunct="0">
              <a:spcBef>
                <a:spcPct val="20000"/>
              </a:spcBef>
              <a:buFontTx/>
              <a:buChar char="•"/>
              <a:defRPr/>
            </a:pPr>
            <a:r>
              <a:rPr lang="en-US" sz="2800" b="0" kern="0" dirty="0">
                <a:solidFill>
                  <a:srgbClr val="000000"/>
                </a:solidFill>
                <a:latin typeface="+mn-lt"/>
              </a:rPr>
              <a:t>A color image is just three functions pasted together.  We can write this as a “vector-valued” function: </a:t>
            </a:r>
          </a:p>
        </p:txBody>
      </p:sp>
      <p:sp>
        <p:nvSpPr>
          <p:cNvPr id="1029" name="Text Box 5"/>
          <p:cNvSpPr txBox="1">
            <a:spLocks noChangeArrowheads="1"/>
          </p:cNvSpPr>
          <p:nvPr/>
        </p:nvSpPr>
        <p:spPr bwMode="auto">
          <a:xfrm>
            <a:off x="7620000" y="6553200"/>
            <a:ext cx="1457325" cy="304800"/>
          </a:xfrm>
          <a:prstGeom prst="rect">
            <a:avLst/>
          </a:prstGeom>
          <a:noFill/>
          <a:ln w="9525">
            <a:noFill/>
            <a:miter lim="800000"/>
            <a:headEnd/>
            <a:tailEnd/>
          </a:ln>
        </p:spPr>
        <p:txBody>
          <a:bodyPr wrap="none">
            <a:spAutoFit/>
          </a:bodyPr>
          <a:lstStyle/>
          <a:p>
            <a:pPr eaLnBrk="0" hangingPunct="0"/>
            <a:r>
              <a:rPr lang="en-US" sz="1400">
                <a:solidFill>
                  <a:srgbClr val="000000"/>
                </a:solidFill>
                <a:cs typeface="Arial" pitchFamily="34" charset="0"/>
              </a:rPr>
              <a:t>Source: S. Seitz</a:t>
            </a:r>
          </a:p>
        </p:txBody>
      </p:sp>
      <p:graphicFrame>
        <p:nvGraphicFramePr>
          <p:cNvPr id="1026" name="Object 2"/>
          <p:cNvGraphicFramePr>
            <a:graphicFrameLocks noChangeAspect="1"/>
          </p:cNvGraphicFramePr>
          <p:nvPr>
            <p:extLst>
              <p:ext uri="{D42A27DB-BD31-4B8C-83A1-F6EECF244321}">
                <p14:modId xmlns:p14="http://schemas.microsoft.com/office/powerpoint/2010/main" val="4101298997"/>
              </p:ext>
            </p:extLst>
          </p:nvPr>
        </p:nvGraphicFramePr>
        <p:xfrm>
          <a:off x="3294063" y="5105400"/>
          <a:ext cx="2362200" cy="1397000"/>
        </p:xfrm>
        <a:graphic>
          <a:graphicData uri="http://schemas.openxmlformats.org/presentationml/2006/ole">
            <mc:AlternateContent xmlns:mc="http://schemas.openxmlformats.org/markup-compatibility/2006">
              <mc:Choice xmlns:v="urn:schemas-microsoft-com:vml" Requires="v">
                <p:oleObj spid="_x0000_s1036" name="Equation" r:id="rId4" imgW="1193760" imgH="698400" progId="">
                  <p:embed/>
                </p:oleObj>
              </mc:Choice>
              <mc:Fallback>
                <p:oleObj name="Equation" r:id="rId4" imgW="1193760" imgH="698400" progId="">
                  <p:embed/>
                  <p:pic>
                    <p:nvPicPr>
                      <p:cNvPr id="102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94063" y="5105400"/>
                        <a:ext cx="2362200" cy="13970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 name="Slide Number Placeholder 1"/>
          <p:cNvSpPr>
            <a:spLocks noGrp="1"/>
          </p:cNvSpPr>
          <p:nvPr>
            <p:ph type="sldNum" sz="quarter" idx="12"/>
          </p:nvPr>
        </p:nvSpPr>
        <p:spPr/>
        <p:txBody>
          <a:bodyPr/>
          <a:lstStyle/>
          <a:p>
            <a:pPr>
              <a:defRPr/>
            </a:pPr>
            <a:fld id="{0A5E0AF3-3D43-4E55-B5A9-1381C9963C77}" type="slidenum">
              <a:rPr lang="en-US" smtClean="0"/>
              <a:pPr>
                <a:defRPr/>
              </a:pPr>
              <a:t>35</a:t>
            </a:fld>
            <a:endParaRPr lang="en-US" dirty="0"/>
          </a:p>
        </p:txBody>
      </p:sp>
    </p:spTree>
    <p:extLst>
      <p:ext uri="{BB962C8B-B14F-4D97-AF65-F5344CB8AC3E}">
        <p14:creationId xmlns:p14="http://schemas.microsoft.com/office/powerpoint/2010/main" val="8675758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2438400"/>
            <a:ext cx="5008115" cy="35909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0242" name="Title 1"/>
          <p:cNvSpPr>
            <a:spLocks noGrp="1"/>
          </p:cNvSpPr>
          <p:nvPr>
            <p:ph type="title"/>
          </p:nvPr>
        </p:nvSpPr>
        <p:spPr/>
        <p:txBody>
          <a:bodyPr/>
          <a:lstStyle/>
          <a:p>
            <a:r>
              <a:rPr lang="en-US"/>
              <a:t>Images as functions</a:t>
            </a:r>
          </a:p>
        </p:txBody>
      </p:sp>
      <p:sp>
        <p:nvSpPr>
          <p:cNvPr id="2" name="Content Placeholder 1"/>
          <p:cNvSpPr>
            <a:spLocks noGrp="1"/>
          </p:cNvSpPr>
          <p:nvPr>
            <p:ph idx="1"/>
          </p:nvPr>
        </p:nvSpPr>
        <p:spPr>
          <a:xfrm>
            <a:off x="228600" y="1143000"/>
            <a:ext cx="4495800" cy="5564088"/>
          </a:xfrm>
        </p:spPr>
        <p:txBody>
          <a:bodyPr/>
          <a:lstStyle/>
          <a:p>
            <a:r>
              <a:rPr lang="en-US" dirty="0"/>
              <a:t>An image contains discrete number of pixels, e.g.</a:t>
            </a:r>
          </a:p>
          <a:p>
            <a:pPr lvl="1"/>
            <a:r>
              <a:rPr lang="en-US" dirty="0"/>
              <a:t>“grayscale” (or “intensity”): [0,255]</a:t>
            </a:r>
          </a:p>
        </p:txBody>
      </p:sp>
      <p:sp>
        <p:nvSpPr>
          <p:cNvPr id="10244" name="Text Box 4"/>
          <p:cNvSpPr txBox="1">
            <a:spLocks noChangeArrowheads="1"/>
          </p:cNvSpPr>
          <p:nvPr/>
        </p:nvSpPr>
        <p:spPr bwMode="auto">
          <a:xfrm>
            <a:off x="7620000" y="6553200"/>
            <a:ext cx="1207062" cy="307777"/>
          </a:xfrm>
          <a:prstGeom prst="rect">
            <a:avLst/>
          </a:prstGeom>
          <a:noFill/>
          <a:ln w="9525">
            <a:noFill/>
            <a:miter lim="800000"/>
            <a:headEnd/>
            <a:tailEnd/>
          </a:ln>
        </p:spPr>
        <p:txBody>
          <a:bodyPr wrap="none">
            <a:spAutoFit/>
          </a:bodyPr>
          <a:lstStyle/>
          <a:p>
            <a:pPr eaLnBrk="0" hangingPunct="0"/>
            <a:r>
              <a:rPr lang="en-US" sz="1400" b="0" dirty="0">
                <a:solidFill>
                  <a:srgbClr val="000000"/>
                </a:solidFill>
                <a:cs typeface="Arial" pitchFamily="34" charset="0"/>
              </a:rPr>
              <a:t>Source: F.F Lei</a:t>
            </a:r>
          </a:p>
        </p:txBody>
      </p:sp>
      <p:sp>
        <p:nvSpPr>
          <p:cNvPr id="3" name="Slide Number Placeholder 2"/>
          <p:cNvSpPr>
            <a:spLocks noGrp="1"/>
          </p:cNvSpPr>
          <p:nvPr>
            <p:ph type="sldNum" sz="quarter" idx="12"/>
          </p:nvPr>
        </p:nvSpPr>
        <p:spPr/>
        <p:txBody>
          <a:bodyPr/>
          <a:lstStyle/>
          <a:p>
            <a:pPr>
              <a:defRPr/>
            </a:pPr>
            <a:fld id="{0A5E0AF3-3D43-4E55-B5A9-1381C9963C77}" type="slidenum">
              <a:rPr lang="en-US" smtClean="0"/>
              <a:pPr>
                <a:defRPr/>
              </a:pPr>
              <a:t>36</a:t>
            </a:fld>
            <a:endParaRPr lang="en-US" dirty="0"/>
          </a:p>
        </p:txBody>
      </p:sp>
    </p:spTree>
    <p:extLst>
      <p:ext uri="{BB962C8B-B14F-4D97-AF65-F5344CB8AC3E}">
        <p14:creationId xmlns:p14="http://schemas.microsoft.com/office/powerpoint/2010/main" val="18917273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4525" y="2441448"/>
            <a:ext cx="5934075" cy="34766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0242" name="Title 1"/>
          <p:cNvSpPr>
            <a:spLocks noGrp="1"/>
          </p:cNvSpPr>
          <p:nvPr>
            <p:ph type="title"/>
          </p:nvPr>
        </p:nvSpPr>
        <p:spPr/>
        <p:txBody>
          <a:bodyPr/>
          <a:lstStyle/>
          <a:p>
            <a:r>
              <a:rPr lang="en-US"/>
              <a:t>Images as functions</a:t>
            </a:r>
          </a:p>
        </p:txBody>
      </p:sp>
      <p:sp>
        <p:nvSpPr>
          <p:cNvPr id="2" name="Content Placeholder 1"/>
          <p:cNvSpPr>
            <a:spLocks noGrp="1"/>
          </p:cNvSpPr>
          <p:nvPr>
            <p:ph idx="1"/>
          </p:nvPr>
        </p:nvSpPr>
        <p:spPr>
          <a:xfrm>
            <a:off x="228600" y="1143000"/>
            <a:ext cx="4495800" cy="5564088"/>
          </a:xfrm>
        </p:spPr>
        <p:txBody>
          <a:bodyPr/>
          <a:lstStyle/>
          <a:p>
            <a:r>
              <a:rPr lang="en-US" dirty="0"/>
              <a:t>An image contains discrete number of pixels, e.g.</a:t>
            </a:r>
          </a:p>
          <a:p>
            <a:pPr lvl="1"/>
            <a:r>
              <a:rPr lang="en-US" dirty="0"/>
              <a:t>“grayscale” (or “intensity”): [0,255]</a:t>
            </a:r>
          </a:p>
          <a:p>
            <a:pPr lvl="1"/>
            <a:r>
              <a:rPr lang="en-US" dirty="0"/>
              <a:t>Color</a:t>
            </a:r>
          </a:p>
          <a:p>
            <a:pPr lvl="2"/>
            <a:r>
              <a:rPr lang="pt-BR" dirty="0"/>
              <a:t>RGB: [R, G, B] </a:t>
            </a:r>
          </a:p>
          <a:p>
            <a:pPr lvl="2"/>
            <a:r>
              <a:rPr lang="pt-BR" dirty="0"/>
              <a:t>Lab: [L, a, b] </a:t>
            </a:r>
          </a:p>
          <a:p>
            <a:pPr lvl="2"/>
            <a:r>
              <a:rPr lang="pt-BR" dirty="0"/>
              <a:t>HSV: [H, S, V] </a:t>
            </a:r>
          </a:p>
          <a:p>
            <a:pPr lvl="2"/>
            <a:endParaRPr lang="en-US" dirty="0"/>
          </a:p>
        </p:txBody>
      </p:sp>
      <p:sp>
        <p:nvSpPr>
          <p:cNvPr id="10244" name="Text Box 4"/>
          <p:cNvSpPr txBox="1">
            <a:spLocks noChangeArrowheads="1"/>
          </p:cNvSpPr>
          <p:nvPr/>
        </p:nvSpPr>
        <p:spPr bwMode="auto">
          <a:xfrm>
            <a:off x="7620000" y="6553200"/>
            <a:ext cx="1207062" cy="307777"/>
          </a:xfrm>
          <a:prstGeom prst="rect">
            <a:avLst/>
          </a:prstGeom>
          <a:noFill/>
          <a:ln w="9525">
            <a:noFill/>
            <a:miter lim="800000"/>
            <a:headEnd/>
            <a:tailEnd/>
          </a:ln>
        </p:spPr>
        <p:txBody>
          <a:bodyPr wrap="none">
            <a:spAutoFit/>
          </a:bodyPr>
          <a:lstStyle/>
          <a:p>
            <a:pPr eaLnBrk="0" hangingPunct="0"/>
            <a:r>
              <a:rPr lang="en-US" sz="1400" b="0" dirty="0">
                <a:solidFill>
                  <a:srgbClr val="000000"/>
                </a:solidFill>
                <a:cs typeface="Arial" pitchFamily="34" charset="0"/>
              </a:rPr>
              <a:t>Source: F.F Lei</a:t>
            </a:r>
          </a:p>
        </p:txBody>
      </p:sp>
      <p:sp>
        <p:nvSpPr>
          <p:cNvPr id="3" name="Slide Number Placeholder 2"/>
          <p:cNvSpPr>
            <a:spLocks noGrp="1"/>
          </p:cNvSpPr>
          <p:nvPr>
            <p:ph type="sldNum" sz="quarter" idx="12"/>
          </p:nvPr>
        </p:nvSpPr>
        <p:spPr/>
        <p:txBody>
          <a:bodyPr/>
          <a:lstStyle/>
          <a:p>
            <a:pPr>
              <a:defRPr/>
            </a:pPr>
            <a:fld id="{0A5E0AF3-3D43-4E55-B5A9-1381C9963C77}" type="slidenum">
              <a:rPr lang="en-US" smtClean="0"/>
              <a:pPr>
                <a:defRPr/>
              </a:pPr>
              <a:t>37</a:t>
            </a:fld>
            <a:endParaRPr lang="en-US" dirty="0"/>
          </a:p>
        </p:txBody>
      </p:sp>
    </p:spTree>
    <p:extLst>
      <p:ext uri="{BB962C8B-B14F-4D97-AF65-F5344CB8AC3E}">
        <p14:creationId xmlns:p14="http://schemas.microsoft.com/office/powerpoint/2010/main" val="22669927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dirty="0"/>
              <a:t>Images as discrete functions</a:t>
            </a:r>
          </a:p>
        </p:txBody>
      </p:sp>
      <p:sp>
        <p:nvSpPr>
          <p:cNvPr id="11267" name="Content Placeholder 2"/>
          <p:cNvSpPr>
            <a:spLocks noGrp="1"/>
          </p:cNvSpPr>
          <p:nvPr>
            <p:ph idx="1"/>
          </p:nvPr>
        </p:nvSpPr>
        <p:spPr>
          <a:xfrm>
            <a:off x="0" y="1162043"/>
            <a:ext cx="9144000" cy="2495557"/>
          </a:xfrm>
        </p:spPr>
        <p:txBody>
          <a:bodyPr/>
          <a:lstStyle/>
          <a:p>
            <a:r>
              <a:rPr lang="en-US" sz="2800" dirty="0"/>
              <a:t>In computer vision we operate on </a:t>
            </a:r>
            <a:r>
              <a:rPr lang="en-US" sz="2800" b="1" dirty="0"/>
              <a:t>digital (discrete) </a:t>
            </a:r>
            <a:r>
              <a:rPr lang="en-US" sz="2800" dirty="0"/>
              <a:t>images:</a:t>
            </a:r>
          </a:p>
          <a:p>
            <a:pPr lvl="1"/>
            <a:r>
              <a:rPr lang="en-US" sz="2400" b="1" dirty="0"/>
              <a:t>Sample</a:t>
            </a:r>
            <a:r>
              <a:rPr lang="en-US" sz="2400" dirty="0"/>
              <a:t> the 2D space on a regular grid</a:t>
            </a:r>
          </a:p>
          <a:p>
            <a:pPr lvl="1"/>
            <a:r>
              <a:rPr lang="en-US" sz="2400" b="1" dirty="0"/>
              <a:t>Quantize</a:t>
            </a:r>
            <a:r>
              <a:rPr lang="en-US" sz="2400" dirty="0"/>
              <a:t> each sample (round to nearest integer)</a:t>
            </a:r>
          </a:p>
          <a:p>
            <a:r>
              <a:rPr lang="en-US" sz="2800" dirty="0"/>
              <a:t>Image thus represented as a matrix of integer values.</a:t>
            </a:r>
          </a:p>
          <a:p>
            <a:endParaRPr lang="en-US" sz="2800" dirty="0"/>
          </a:p>
        </p:txBody>
      </p:sp>
      <p:grpSp>
        <p:nvGrpSpPr>
          <p:cNvPr id="7" name="Group 6"/>
          <p:cNvGrpSpPr/>
          <p:nvPr/>
        </p:nvGrpSpPr>
        <p:grpSpPr>
          <a:xfrm>
            <a:off x="171450" y="5346700"/>
            <a:ext cx="9201150" cy="1352550"/>
            <a:chOff x="-76200" y="5346700"/>
            <a:chExt cx="9201150" cy="1352550"/>
          </a:xfrm>
        </p:grpSpPr>
        <p:pic>
          <p:nvPicPr>
            <p:cNvPr id="15" name="Picture 8" descr="smoothing-d5"/>
            <p:cNvPicPr>
              <a:picLocks noChangeAspect="1" noChangeArrowheads="1"/>
            </p:cNvPicPr>
            <p:nvPr/>
          </p:nvPicPr>
          <p:blipFill>
            <a:blip r:embed="rId5" cstate="print"/>
            <a:srcRect b="48459"/>
            <a:stretch>
              <a:fillRect/>
            </a:stretch>
          </p:blipFill>
          <p:spPr bwMode="auto">
            <a:xfrm>
              <a:off x="4049713" y="5421313"/>
              <a:ext cx="3322637" cy="1247775"/>
            </a:xfrm>
            <a:prstGeom prst="rect">
              <a:avLst/>
            </a:prstGeom>
            <a:noFill/>
            <a:ln w="9525">
              <a:noFill/>
              <a:miter lim="800000"/>
              <a:headEnd/>
              <a:tailEnd/>
            </a:ln>
          </p:spPr>
        </p:pic>
        <p:sp>
          <p:nvSpPr>
            <p:cNvPr id="17" name="TextBox 16"/>
            <p:cNvSpPr txBox="1">
              <a:spLocks noChangeArrowheads="1"/>
            </p:cNvSpPr>
            <p:nvPr/>
          </p:nvSpPr>
          <p:spPr bwMode="auto">
            <a:xfrm>
              <a:off x="7883525" y="5786438"/>
              <a:ext cx="1241425" cy="369887"/>
            </a:xfrm>
            <a:prstGeom prst="rect">
              <a:avLst/>
            </a:prstGeom>
            <a:noFill/>
            <a:ln w="9525">
              <a:noFill/>
              <a:miter lim="800000"/>
              <a:headEnd/>
              <a:tailEnd/>
            </a:ln>
          </p:spPr>
          <p:txBody>
            <a:bodyPr>
              <a:spAutoFit/>
            </a:bodyPr>
            <a:lstStyle/>
            <a:p>
              <a:r>
                <a:rPr lang="en-US"/>
                <a:t>1D</a:t>
              </a:r>
            </a:p>
          </p:txBody>
        </p:sp>
        <p:grpSp>
          <p:nvGrpSpPr>
            <p:cNvPr id="3" name="Group 21"/>
            <p:cNvGrpSpPr>
              <a:grpSpLocks noChangeAspect="1"/>
            </p:cNvGrpSpPr>
            <p:nvPr/>
          </p:nvGrpSpPr>
          <p:grpSpPr bwMode="auto">
            <a:xfrm>
              <a:off x="-76200" y="5346700"/>
              <a:ext cx="3395663" cy="1352550"/>
              <a:chOff x="-2840139" y="3502026"/>
              <a:chExt cx="3943404" cy="1570059"/>
            </a:xfrm>
          </p:grpSpPr>
          <p:pic>
            <p:nvPicPr>
              <p:cNvPr id="11274" name="Picture 8" descr="smoothing-d5"/>
              <p:cNvPicPr>
                <a:picLocks noChangeAspect="1" noChangeArrowheads="1"/>
              </p:cNvPicPr>
              <p:nvPr/>
            </p:nvPicPr>
            <p:blipFill>
              <a:blip r:embed="rId5" cstate="print"/>
              <a:srcRect b="48459"/>
              <a:stretch>
                <a:fillRect/>
              </a:stretch>
            </p:blipFill>
            <p:spPr bwMode="auto">
              <a:xfrm>
                <a:off x="-2840139" y="3611565"/>
                <a:ext cx="3890963" cy="1460520"/>
              </a:xfrm>
              <a:prstGeom prst="rect">
                <a:avLst/>
              </a:prstGeom>
              <a:noFill/>
              <a:ln w="9525">
                <a:noFill/>
                <a:miter lim="800000"/>
                <a:headEnd/>
                <a:tailEnd/>
              </a:ln>
            </p:spPr>
          </p:pic>
          <p:sp>
            <p:nvSpPr>
              <p:cNvPr id="11275" name="Rectangle 20"/>
              <p:cNvSpPr>
                <a:spLocks noChangeArrowheads="1"/>
              </p:cNvSpPr>
              <p:nvPr/>
            </p:nvSpPr>
            <p:spPr bwMode="auto">
              <a:xfrm>
                <a:off x="-2657574" y="3502026"/>
                <a:ext cx="3760839" cy="1168416"/>
              </a:xfrm>
              <a:prstGeom prst="rect">
                <a:avLst/>
              </a:prstGeom>
              <a:solidFill>
                <a:schemeClr val="bg1"/>
              </a:solidFill>
              <a:ln w="9525" algn="ctr">
                <a:noFill/>
                <a:round/>
                <a:headEnd/>
                <a:tailEnd/>
              </a:ln>
            </p:spPr>
            <p:txBody>
              <a:bodyPr/>
              <a:lstStyle/>
              <a:p>
                <a:pPr eaLnBrk="0" hangingPunct="0"/>
                <a:endParaRPr lang="en-US" b="0"/>
              </a:p>
            </p:txBody>
          </p:sp>
          <p:sp>
            <p:nvSpPr>
              <p:cNvPr id="11276" name="Freeform 19"/>
              <p:cNvSpPr>
                <a:spLocks noChangeArrowheads="1"/>
              </p:cNvSpPr>
              <p:nvPr/>
            </p:nvSpPr>
            <p:spPr bwMode="auto">
              <a:xfrm>
                <a:off x="-2621061" y="3830643"/>
                <a:ext cx="3645074" cy="843419"/>
              </a:xfrm>
              <a:custGeom>
                <a:avLst/>
                <a:gdLst>
                  <a:gd name="T0" fmla="*/ 0 w 3645074"/>
                  <a:gd name="T1" fmla="*/ 179539 h 843419"/>
                  <a:gd name="T2" fmla="*/ 50104 w 3645074"/>
                  <a:gd name="T3" fmla="*/ 179539 h 843419"/>
                  <a:gd name="T4" fmla="*/ 237994 w 3645074"/>
                  <a:gd name="T5" fmla="*/ 705632 h 843419"/>
                  <a:gd name="T6" fmla="*/ 388307 w 3645074"/>
                  <a:gd name="T7" fmla="*/ 304800 h 843419"/>
                  <a:gd name="T8" fmla="*/ 501041 w 3645074"/>
                  <a:gd name="T9" fmla="*/ 304800 h 843419"/>
                  <a:gd name="T10" fmla="*/ 526093 w 3645074"/>
                  <a:gd name="T11" fmla="*/ 480164 h 843419"/>
                  <a:gd name="T12" fmla="*/ 601249 w 3645074"/>
                  <a:gd name="T13" fmla="*/ 329852 h 843419"/>
                  <a:gd name="T14" fmla="*/ 713983 w 3645074"/>
                  <a:gd name="T15" fmla="*/ 405008 h 843419"/>
                  <a:gd name="T16" fmla="*/ 751561 w 3645074"/>
                  <a:gd name="T17" fmla="*/ 655528 h 843419"/>
                  <a:gd name="T18" fmla="*/ 814192 w 3645074"/>
                  <a:gd name="T19" fmla="*/ 480164 h 843419"/>
                  <a:gd name="T20" fmla="*/ 989556 w 3645074"/>
                  <a:gd name="T21" fmla="*/ 567846 h 843419"/>
                  <a:gd name="T22" fmla="*/ 1077238 w 3645074"/>
                  <a:gd name="T23" fmla="*/ 843419 h 843419"/>
                  <a:gd name="T24" fmla="*/ 1164920 w 3645074"/>
                  <a:gd name="T25" fmla="*/ 567846 h 843419"/>
                  <a:gd name="T26" fmla="*/ 1365337 w 3645074"/>
                  <a:gd name="T27" fmla="*/ 480164 h 843419"/>
                  <a:gd name="T28" fmla="*/ 1453019 w 3645074"/>
                  <a:gd name="T29" fmla="*/ 29227 h 843419"/>
                  <a:gd name="T30" fmla="*/ 1553227 w 3645074"/>
                  <a:gd name="T31" fmla="*/ 655528 h 843419"/>
                  <a:gd name="T32" fmla="*/ 1640909 w 3645074"/>
                  <a:gd name="T33" fmla="*/ 780789 h 843419"/>
                  <a:gd name="T34" fmla="*/ 1678487 w 3645074"/>
                  <a:gd name="T35" fmla="*/ 617950 h 843419"/>
                  <a:gd name="T36" fmla="*/ 1778696 w 3645074"/>
                  <a:gd name="T37" fmla="*/ 830893 h 843419"/>
                  <a:gd name="T38" fmla="*/ 1828800 w 3645074"/>
                  <a:gd name="T39" fmla="*/ 655528 h 843419"/>
                  <a:gd name="T40" fmla="*/ 1991638 w 3645074"/>
                  <a:gd name="T41" fmla="*/ 668054 h 843419"/>
                  <a:gd name="T42" fmla="*/ 2116898 w 3645074"/>
                  <a:gd name="T43" fmla="*/ 505216 h 843419"/>
                  <a:gd name="T44" fmla="*/ 2179528 w 3645074"/>
                  <a:gd name="T45" fmla="*/ 505216 h 843419"/>
                  <a:gd name="T46" fmla="*/ 2254684 w 3645074"/>
                  <a:gd name="T47" fmla="*/ 617950 h 843419"/>
                  <a:gd name="T48" fmla="*/ 2304788 w 3645074"/>
                  <a:gd name="T49" fmla="*/ 192065 h 843419"/>
                  <a:gd name="T50" fmla="*/ 2417522 w 3645074"/>
                  <a:gd name="T51" fmla="*/ 405008 h 843419"/>
                  <a:gd name="T52" fmla="*/ 2442574 w 3645074"/>
                  <a:gd name="T53" fmla="*/ 254695 h 843419"/>
                  <a:gd name="T54" fmla="*/ 2567834 w 3645074"/>
                  <a:gd name="T55" fmla="*/ 505216 h 843419"/>
                  <a:gd name="T56" fmla="*/ 2605412 w 3645074"/>
                  <a:gd name="T57" fmla="*/ 279747 h 843419"/>
                  <a:gd name="T58" fmla="*/ 2680570 w 3645074"/>
                  <a:gd name="T59" fmla="*/ 367430 h 843419"/>
                  <a:gd name="T60" fmla="*/ 2805830 w 3645074"/>
                  <a:gd name="T61" fmla="*/ 217117 h 843419"/>
                  <a:gd name="T62" fmla="*/ 3018772 w 3645074"/>
                  <a:gd name="T63" fmla="*/ 317326 h 843419"/>
                  <a:gd name="T64" fmla="*/ 3106454 w 3645074"/>
                  <a:gd name="T65" fmla="*/ 655528 h 843419"/>
                  <a:gd name="T66" fmla="*/ 3181610 w 3645074"/>
                  <a:gd name="T67" fmla="*/ 455112 h 843419"/>
                  <a:gd name="T68" fmla="*/ 3244240 w 3645074"/>
                  <a:gd name="T69" fmla="*/ 405008 h 843419"/>
                  <a:gd name="T70" fmla="*/ 3331922 w 3645074"/>
                  <a:gd name="T71" fmla="*/ 467638 h 843419"/>
                  <a:gd name="T72" fmla="*/ 3382026 w 3645074"/>
                  <a:gd name="T73" fmla="*/ 54279 h 843419"/>
                  <a:gd name="T74" fmla="*/ 3494760 w 3645074"/>
                  <a:gd name="T75" fmla="*/ 655528 h 843419"/>
                  <a:gd name="T76" fmla="*/ 3519812 w 3645074"/>
                  <a:gd name="T77" fmla="*/ 379956 h 843419"/>
                  <a:gd name="T78" fmla="*/ 3620022 w 3645074"/>
                  <a:gd name="T79" fmla="*/ 530268 h 843419"/>
                  <a:gd name="T80" fmla="*/ 3645074 w 3645074"/>
                  <a:gd name="T81" fmla="*/ 530268 h 84341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45074"/>
                  <a:gd name="T124" fmla="*/ 0 h 843419"/>
                  <a:gd name="T125" fmla="*/ 3645074 w 3645074"/>
                  <a:gd name="T126" fmla="*/ 843419 h 84341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45074" h="843419">
                    <a:moveTo>
                      <a:pt x="0" y="179539"/>
                    </a:moveTo>
                    <a:cubicBezTo>
                      <a:pt x="5219" y="135698"/>
                      <a:pt x="10438" y="91857"/>
                      <a:pt x="50104" y="179539"/>
                    </a:cubicBezTo>
                    <a:cubicBezTo>
                      <a:pt x="89770" y="267221"/>
                      <a:pt x="181627" y="684755"/>
                      <a:pt x="237994" y="705632"/>
                    </a:cubicBezTo>
                    <a:cubicBezTo>
                      <a:pt x="294361" y="726509"/>
                      <a:pt x="344466" y="371605"/>
                      <a:pt x="388307" y="304800"/>
                    </a:cubicBezTo>
                    <a:cubicBezTo>
                      <a:pt x="432148" y="237995"/>
                      <a:pt x="478077" y="275573"/>
                      <a:pt x="501041" y="304800"/>
                    </a:cubicBezTo>
                    <a:cubicBezTo>
                      <a:pt x="524005" y="334027"/>
                      <a:pt x="509392" y="475989"/>
                      <a:pt x="526093" y="480164"/>
                    </a:cubicBezTo>
                    <a:cubicBezTo>
                      <a:pt x="542794" y="484339"/>
                      <a:pt x="569934" y="342378"/>
                      <a:pt x="601249" y="329852"/>
                    </a:cubicBezTo>
                    <a:cubicBezTo>
                      <a:pt x="632564" y="317326"/>
                      <a:pt x="688931" y="350729"/>
                      <a:pt x="713983" y="405008"/>
                    </a:cubicBezTo>
                    <a:cubicBezTo>
                      <a:pt x="739035" y="459287"/>
                      <a:pt x="734860" y="643002"/>
                      <a:pt x="751561" y="655528"/>
                    </a:cubicBezTo>
                    <a:cubicBezTo>
                      <a:pt x="768262" y="668054"/>
                      <a:pt x="774526" y="494778"/>
                      <a:pt x="814192" y="480164"/>
                    </a:cubicBezTo>
                    <a:cubicBezTo>
                      <a:pt x="853858" y="465550"/>
                      <a:pt x="945715" y="507304"/>
                      <a:pt x="989556" y="567846"/>
                    </a:cubicBezTo>
                    <a:cubicBezTo>
                      <a:pt x="1033397" y="628389"/>
                      <a:pt x="1048011" y="843419"/>
                      <a:pt x="1077238" y="843419"/>
                    </a:cubicBezTo>
                    <a:cubicBezTo>
                      <a:pt x="1106465" y="843419"/>
                      <a:pt x="1116904" y="628389"/>
                      <a:pt x="1164920" y="567846"/>
                    </a:cubicBezTo>
                    <a:cubicBezTo>
                      <a:pt x="1212937" y="507304"/>
                      <a:pt x="1317321" y="569934"/>
                      <a:pt x="1365337" y="480164"/>
                    </a:cubicBezTo>
                    <a:cubicBezTo>
                      <a:pt x="1413354" y="390394"/>
                      <a:pt x="1421704" y="0"/>
                      <a:pt x="1453019" y="29227"/>
                    </a:cubicBezTo>
                    <a:cubicBezTo>
                      <a:pt x="1484334" y="58454"/>
                      <a:pt x="1521912" y="530268"/>
                      <a:pt x="1553227" y="655528"/>
                    </a:cubicBezTo>
                    <a:cubicBezTo>
                      <a:pt x="1584542" y="780788"/>
                      <a:pt x="1620032" y="787052"/>
                      <a:pt x="1640909" y="780789"/>
                    </a:cubicBezTo>
                    <a:cubicBezTo>
                      <a:pt x="1661786" y="774526"/>
                      <a:pt x="1655522" y="609599"/>
                      <a:pt x="1678487" y="617950"/>
                    </a:cubicBezTo>
                    <a:cubicBezTo>
                      <a:pt x="1701452" y="626301"/>
                      <a:pt x="1753644" y="824630"/>
                      <a:pt x="1778696" y="830893"/>
                    </a:cubicBezTo>
                    <a:cubicBezTo>
                      <a:pt x="1803748" y="837156"/>
                      <a:pt x="1793310" y="682668"/>
                      <a:pt x="1828800" y="655528"/>
                    </a:cubicBezTo>
                    <a:cubicBezTo>
                      <a:pt x="1864290" y="628388"/>
                      <a:pt x="1943622" y="693106"/>
                      <a:pt x="1991638" y="668054"/>
                    </a:cubicBezTo>
                    <a:cubicBezTo>
                      <a:pt x="2039654" y="643002"/>
                      <a:pt x="2085583" y="532356"/>
                      <a:pt x="2116898" y="505216"/>
                    </a:cubicBezTo>
                    <a:cubicBezTo>
                      <a:pt x="2148213" y="478076"/>
                      <a:pt x="2156565" y="486427"/>
                      <a:pt x="2179529" y="505216"/>
                    </a:cubicBezTo>
                    <a:cubicBezTo>
                      <a:pt x="2202493" y="524005"/>
                      <a:pt x="2233808" y="670142"/>
                      <a:pt x="2254685" y="617950"/>
                    </a:cubicBezTo>
                    <a:cubicBezTo>
                      <a:pt x="2275562" y="565758"/>
                      <a:pt x="2277649" y="227555"/>
                      <a:pt x="2304789" y="192065"/>
                    </a:cubicBezTo>
                    <a:cubicBezTo>
                      <a:pt x="2331929" y="156575"/>
                      <a:pt x="2394559" y="394570"/>
                      <a:pt x="2417523" y="405008"/>
                    </a:cubicBezTo>
                    <a:cubicBezTo>
                      <a:pt x="2440487" y="415446"/>
                      <a:pt x="2417523" y="237994"/>
                      <a:pt x="2442575" y="254695"/>
                    </a:cubicBezTo>
                    <a:cubicBezTo>
                      <a:pt x="2467627" y="271396"/>
                      <a:pt x="2540695" y="501041"/>
                      <a:pt x="2567835" y="505216"/>
                    </a:cubicBezTo>
                    <a:cubicBezTo>
                      <a:pt x="2594975" y="509391"/>
                      <a:pt x="2586624" y="302711"/>
                      <a:pt x="2605413" y="279747"/>
                    </a:cubicBezTo>
                    <a:cubicBezTo>
                      <a:pt x="2624202" y="256783"/>
                      <a:pt x="2647167" y="377868"/>
                      <a:pt x="2680570" y="367430"/>
                    </a:cubicBezTo>
                    <a:cubicBezTo>
                      <a:pt x="2713973" y="356992"/>
                      <a:pt x="2749463" y="225468"/>
                      <a:pt x="2805830" y="217117"/>
                    </a:cubicBezTo>
                    <a:cubicBezTo>
                      <a:pt x="2862197" y="208766"/>
                      <a:pt x="2968668" y="244258"/>
                      <a:pt x="3018772" y="317326"/>
                    </a:cubicBezTo>
                    <a:cubicBezTo>
                      <a:pt x="3068876" y="390395"/>
                      <a:pt x="3079315" y="632564"/>
                      <a:pt x="3106455" y="655528"/>
                    </a:cubicBezTo>
                    <a:cubicBezTo>
                      <a:pt x="3133595" y="678492"/>
                      <a:pt x="3158647" y="496865"/>
                      <a:pt x="3181611" y="455112"/>
                    </a:cubicBezTo>
                    <a:cubicBezTo>
                      <a:pt x="3204575" y="413359"/>
                      <a:pt x="3219189" y="402920"/>
                      <a:pt x="3244241" y="405008"/>
                    </a:cubicBezTo>
                    <a:cubicBezTo>
                      <a:pt x="3269293" y="407096"/>
                      <a:pt x="3308959" y="526093"/>
                      <a:pt x="3331923" y="467638"/>
                    </a:cubicBezTo>
                    <a:cubicBezTo>
                      <a:pt x="3354887" y="409183"/>
                      <a:pt x="3354887" y="22964"/>
                      <a:pt x="3382027" y="54279"/>
                    </a:cubicBezTo>
                    <a:cubicBezTo>
                      <a:pt x="3409167" y="85594"/>
                      <a:pt x="3471797" y="601249"/>
                      <a:pt x="3494761" y="655528"/>
                    </a:cubicBezTo>
                    <a:cubicBezTo>
                      <a:pt x="3517725" y="709807"/>
                      <a:pt x="3498936" y="400833"/>
                      <a:pt x="3519813" y="379956"/>
                    </a:cubicBezTo>
                    <a:cubicBezTo>
                      <a:pt x="3540690" y="359079"/>
                      <a:pt x="3599145" y="505216"/>
                      <a:pt x="3620022" y="530268"/>
                    </a:cubicBezTo>
                    <a:cubicBezTo>
                      <a:pt x="3640899" y="555320"/>
                      <a:pt x="3642986" y="542794"/>
                      <a:pt x="3645074" y="530268"/>
                    </a:cubicBezTo>
                  </a:path>
                </a:pathLst>
              </a:custGeom>
              <a:noFill/>
              <a:ln w="28575" algn="ctr">
                <a:solidFill>
                  <a:schemeClr val="tx1"/>
                </a:solidFill>
                <a:round/>
                <a:headEnd/>
                <a:tailEnd/>
              </a:ln>
            </p:spPr>
            <p:txBody>
              <a:bodyPr/>
              <a:lstStyle/>
              <a:p>
                <a:pPr eaLnBrk="0" hangingPunct="0"/>
                <a:endParaRPr lang="en-US" b="0"/>
              </a:p>
            </p:txBody>
          </p:sp>
        </p:grpSp>
        <p:sp>
          <p:nvSpPr>
            <p:cNvPr id="19" name="Right Arrow 18"/>
            <p:cNvSpPr>
              <a:spLocks noChangeArrowheads="1"/>
            </p:cNvSpPr>
            <p:nvPr/>
          </p:nvSpPr>
          <p:spPr bwMode="auto">
            <a:xfrm>
              <a:off x="3282950" y="5895975"/>
              <a:ext cx="620713" cy="255588"/>
            </a:xfrm>
            <a:prstGeom prst="rightArrow">
              <a:avLst>
                <a:gd name="adj1" fmla="val 50000"/>
                <a:gd name="adj2" fmla="val 49999"/>
              </a:avLst>
            </a:prstGeom>
            <a:solidFill>
              <a:schemeClr val="accent1"/>
            </a:solidFill>
            <a:ln w="9525" algn="ctr">
              <a:solidFill>
                <a:schemeClr val="tx1"/>
              </a:solidFill>
              <a:round/>
              <a:headEnd/>
              <a:tailEnd/>
            </a:ln>
          </p:spPr>
          <p:txBody>
            <a:bodyPr/>
            <a:lstStyle/>
            <a:p>
              <a:pPr eaLnBrk="0" hangingPunct="0"/>
              <a:endParaRPr lang="en-US" b="0"/>
            </a:p>
          </p:txBody>
        </p:sp>
      </p:grpSp>
      <p:grpSp>
        <p:nvGrpSpPr>
          <p:cNvPr id="8" name="Group 7"/>
          <p:cNvGrpSpPr/>
          <p:nvPr/>
        </p:nvGrpSpPr>
        <p:grpSpPr>
          <a:xfrm>
            <a:off x="182747" y="3170238"/>
            <a:ext cx="9189853" cy="2087562"/>
            <a:chOff x="30347" y="3170238"/>
            <a:chExt cx="9189853" cy="2087562"/>
          </a:xfrm>
        </p:grpSpPr>
        <p:grpSp>
          <p:nvGrpSpPr>
            <p:cNvPr id="2" name="Group 22"/>
            <p:cNvGrpSpPr>
              <a:grpSpLocks/>
            </p:cNvGrpSpPr>
            <p:nvPr/>
          </p:nvGrpSpPr>
          <p:grpSpPr bwMode="auto">
            <a:xfrm>
              <a:off x="2684612" y="3170238"/>
              <a:ext cx="6535588" cy="2011362"/>
              <a:chOff x="2965428" y="2881305"/>
              <a:chExt cx="6535827" cy="2011318"/>
            </a:xfrm>
          </p:grpSpPr>
          <p:pic>
            <p:nvPicPr>
              <p:cNvPr id="11277" name="Picture 5" descr="conv"/>
              <p:cNvPicPr>
                <a:picLocks noChangeAspect="1" noChangeArrowheads="1"/>
              </p:cNvPicPr>
              <p:nvPr/>
            </p:nvPicPr>
            <p:blipFill>
              <a:blip r:embed="rId6" cstate="print"/>
              <a:srcRect/>
              <a:stretch>
                <a:fillRect/>
              </a:stretch>
            </p:blipFill>
            <p:spPr bwMode="auto">
              <a:xfrm>
                <a:off x="3941821" y="3359143"/>
                <a:ext cx="3989375" cy="1533480"/>
              </a:xfrm>
              <a:prstGeom prst="rect">
                <a:avLst/>
              </a:prstGeom>
              <a:noFill/>
              <a:ln w="9525">
                <a:noFill/>
                <a:miter lim="800000"/>
                <a:headEnd/>
                <a:tailEnd/>
              </a:ln>
            </p:spPr>
          </p:pic>
          <p:sp>
            <p:nvSpPr>
              <p:cNvPr id="11278" name="Line 6"/>
              <p:cNvSpPr>
                <a:spLocks noChangeShapeType="1"/>
              </p:cNvSpPr>
              <p:nvPr/>
            </p:nvSpPr>
            <p:spPr bwMode="auto">
              <a:xfrm flipH="1">
                <a:off x="3738621" y="3255955"/>
                <a:ext cx="12700" cy="873125"/>
              </a:xfrm>
              <a:prstGeom prst="line">
                <a:avLst/>
              </a:prstGeom>
              <a:noFill/>
              <a:ln w="19050">
                <a:solidFill>
                  <a:schemeClr val="tx1"/>
                </a:solidFill>
                <a:round/>
                <a:headEnd/>
                <a:tailEnd type="triangle" w="med" len="med"/>
              </a:ln>
            </p:spPr>
            <p:txBody>
              <a:bodyPr/>
              <a:lstStyle/>
              <a:p>
                <a:endParaRPr lang="en-US"/>
              </a:p>
            </p:txBody>
          </p:sp>
          <p:pic>
            <p:nvPicPr>
              <p:cNvPr id="11279" name="Picture 7" descr="txp_fig"/>
              <p:cNvPicPr>
                <a:picLocks noChangeAspect="1" noChangeArrowheads="1"/>
              </p:cNvPicPr>
              <p:nvPr>
                <p:custDataLst>
                  <p:tags r:id="rId1"/>
                </p:custDataLst>
              </p:nvPr>
            </p:nvPicPr>
            <p:blipFill>
              <a:blip r:embed="rId7" cstate="print"/>
              <a:srcRect/>
              <a:stretch>
                <a:fillRect/>
              </a:stretch>
            </p:blipFill>
            <p:spPr bwMode="auto">
              <a:xfrm>
                <a:off x="3510021" y="3478205"/>
                <a:ext cx="127000" cy="187325"/>
              </a:xfrm>
              <a:prstGeom prst="rect">
                <a:avLst/>
              </a:prstGeom>
              <a:noFill/>
              <a:ln w="9525">
                <a:noFill/>
                <a:miter lim="800000"/>
                <a:headEnd/>
                <a:tailEnd/>
              </a:ln>
            </p:spPr>
          </p:pic>
          <p:sp>
            <p:nvSpPr>
              <p:cNvPr id="11280" name="Line 8"/>
              <p:cNvSpPr>
                <a:spLocks noChangeShapeType="1"/>
              </p:cNvSpPr>
              <p:nvPr/>
            </p:nvSpPr>
            <p:spPr bwMode="auto">
              <a:xfrm rot="16200000" flipH="1">
                <a:off x="4360921" y="2760655"/>
                <a:ext cx="0" cy="812800"/>
              </a:xfrm>
              <a:prstGeom prst="line">
                <a:avLst/>
              </a:prstGeom>
              <a:noFill/>
              <a:ln w="19050">
                <a:solidFill>
                  <a:schemeClr val="tx1"/>
                </a:solidFill>
                <a:round/>
                <a:headEnd/>
                <a:tailEnd type="triangle" w="med" len="med"/>
              </a:ln>
            </p:spPr>
            <p:txBody>
              <a:bodyPr/>
              <a:lstStyle/>
              <a:p>
                <a:endParaRPr lang="en-US"/>
              </a:p>
            </p:txBody>
          </p:sp>
          <p:pic>
            <p:nvPicPr>
              <p:cNvPr id="11281" name="Picture 9" descr="txp_fig"/>
              <p:cNvPicPr>
                <a:picLocks noChangeAspect="1" noChangeArrowheads="1"/>
              </p:cNvPicPr>
              <p:nvPr>
                <p:custDataLst>
                  <p:tags r:id="rId2"/>
                </p:custDataLst>
              </p:nvPr>
            </p:nvPicPr>
            <p:blipFill>
              <a:blip r:embed="rId8" cstate="print"/>
              <a:srcRect/>
              <a:stretch>
                <a:fillRect/>
              </a:stretch>
            </p:blipFill>
            <p:spPr bwMode="auto">
              <a:xfrm>
                <a:off x="4018021" y="2881305"/>
                <a:ext cx="188913" cy="244475"/>
              </a:xfrm>
              <a:prstGeom prst="rect">
                <a:avLst/>
              </a:prstGeom>
              <a:noFill/>
              <a:ln w="9525">
                <a:noFill/>
                <a:miter lim="800000"/>
                <a:headEnd/>
                <a:tailEnd/>
              </a:ln>
            </p:spPr>
          </p:pic>
          <p:sp>
            <p:nvSpPr>
              <p:cNvPr id="11283" name="Right Arrow 13"/>
              <p:cNvSpPr>
                <a:spLocks noChangeArrowheads="1"/>
              </p:cNvSpPr>
              <p:nvPr/>
            </p:nvSpPr>
            <p:spPr bwMode="auto">
              <a:xfrm>
                <a:off x="2965428" y="3940182"/>
                <a:ext cx="620721" cy="255591"/>
              </a:xfrm>
              <a:prstGeom prst="rightArrow">
                <a:avLst>
                  <a:gd name="adj1" fmla="val 50000"/>
                  <a:gd name="adj2" fmla="val 49999"/>
                </a:avLst>
              </a:prstGeom>
              <a:solidFill>
                <a:schemeClr val="accent1"/>
              </a:solidFill>
              <a:ln w="9525" algn="ctr">
                <a:solidFill>
                  <a:schemeClr val="tx1"/>
                </a:solidFill>
                <a:round/>
                <a:headEnd/>
                <a:tailEnd/>
              </a:ln>
            </p:spPr>
            <p:txBody>
              <a:bodyPr/>
              <a:lstStyle/>
              <a:p>
                <a:pPr eaLnBrk="0" hangingPunct="0"/>
                <a:endParaRPr lang="en-US" b="0"/>
              </a:p>
            </p:txBody>
          </p:sp>
          <p:sp>
            <p:nvSpPr>
              <p:cNvPr id="11284" name="TextBox 15"/>
              <p:cNvSpPr txBox="1">
                <a:spLocks noChangeArrowheads="1"/>
              </p:cNvSpPr>
              <p:nvPr/>
            </p:nvSpPr>
            <p:spPr bwMode="auto">
              <a:xfrm>
                <a:off x="8259813" y="3757617"/>
                <a:ext cx="1241442" cy="369332"/>
              </a:xfrm>
              <a:prstGeom prst="rect">
                <a:avLst/>
              </a:prstGeom>
              <a:noFill/>
              <a:ln w="9525">
                <a:noFill/>
                <a:miter lim="800000"/>
                <a:headEnd/>
                <a:tailEnd/>
              </a:ln>
            </p:spPr>
            <p:txBody>
              <a:bodyPr>
                <a:spAutoFit/>
              </a:bodyPr>
              <a:lstStyle/>
              <a:p>
                <a:r>
                  <a:rPr lang="en-US"/>
                  <a:t>2D</a:t>
                </a:r>
              </a:p>
            </p:txBody>
          </p:sp>
        </p:grpSp>
        <p:pic>
          <p:nvPicPr>
            <p:cNvPr id="3379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347" y="3499877"/>
              <a:ext cx="2560453" cy="175792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pSp>
      <p:sp>
        <p:nvSpPr>
          <p:cNvPr id="4" name="Slide Number Placeholder 3"/>
          <p:cNvSpPr>
            <a:spLocks noGrp="1"/>
          </p:cNvSpPr>
          <p:nvPr>
            <p:ph type="sldNum" sz="quarter" idx="12"/>
          </p:nvPr>
        </p:nvSpPr>
        <p:spPr/>
        <p:txBody>
          <a:bodyPr/>
          <a:lstStyle/>
          <a:p>
            <a:pPr>
              <a:defRPr/>
            </a:pPr>
            <a:fld id="{0A5E0AF3-3D43-4E55-B5A9-1381C9963C77}" type="slidenum">
              <a:rPr lang="en-US" smtClean="0"/>
              <a:pPr>
                <a:defRPr/>
              </a:pPr>
              <a:t>38</a:t>
            </a:fld>
            <a:endParaRPr lang="en-US" dirty="0"/>
          </a:p>
        </p:txBody>
      </p:sp>
    </p:spTree>
    <p:extLst>
      <p:ext uri="{BB962C8B-B14F-4D97-AF65-F5344CB8AC3E}">
        <p14:creationId xmlns:p14="http://schemas.microsoft.com/office/powerpoint/2010/main" val="4297674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t>Images as discrete functions</a:t>
            </a:r>
            <a:endParaRPr lang="en-US" dirty="0"/>
          </a:p>
        </p:txBody>
      </p:sp>
      <p:sp>
        <p:nvSpPr>
          <p:cNvPr id="11267" name="Content Placeholder 2"/>
          <p:cNvSpPr>
            <a:spLocks noGrp="1"/>
          </p:cNvSpPr>
          <p:nvPr>
            <p:ph idx="1"/>
          </p:nvPr>
        </p:nvSpPr>
        <p:spPr/>
        <p:txBody>
          <a:bodyPr/>
          <a:lstStyle/>
          <a:p>
            <a:r>
              <a:rPr lang="en-US" dirty="0"/>
              <a:t>Cartesian coordinates</a:t>
            </a:r>
          </a:p>
          <a:p>
            <a:endParaRPr lang="en-US" dirty="0"/>
          </a:p>
        </p:txBody>
      </p:sp>
      <p:pic>
        <p:nvPicPr>
          <p:cNvPr id="34818"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7000"/>
                    </a14:imgEffect>
                    <a14:imgEffect>
                      <a14:brightnessContrast contrast="10000"/>
                    </a14:imgEffect>
                  </a14:imgLayer>
                </a14:imgProps>
              </a:ext>
              <a:ext uri="{28A0092B-C50C-407E-A947-70E740481C1C}">
                <a14:useLocalDpi xmlns:a14="http://schemas.microsoft.com/office/drawing/2010/main" val="0"/>
              </a:ext>
            </a:extLst>
          </a:blip>
          <a:srcRect/>
          <a:stretch>
            <a:fillRect/>
          </a:stretch>
        </p:blipFill>
        <p:spPr bwMode="auto">
          <a:xfrm>
            <a:off x="76200" y="2209800"/>
            <a:ext cx="8940800" cy="36576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0A5E0AF3-3D43-4E55-B5A9-1381C9963C77}" type="slidenum">
              <a:rPr lang="en-US" smtClean="0"/>
              <a:pPr>
                <a:defRPr/>
              </a:pPr>
              <a:t>39</a:t>
            </a:fld>
            <a:endParaRPr lang="en-US" dirty="0"/>
          </a:p>
        </p:txBody>
      </p:sp>
    </p:spTree>
    <p:extLst>
      <p:ext uri="{BB962C8B-B14F-4D97-AF65-F5344CB8AC3E}">
        <p14:creationId xmlns:p14="http://schemas.microsoft.com/office/powerpoint/2010/main" val="1736505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dirty="0"/>
              <a:t>LABs</a:t>
            </a:r>
          </a:p>
        </p:txBody>
      </p:sp>
      <p:sp>
        <p:nvSpPr>
          <p:cNvPr id="3" name="Content Placeholder 2"/>
          <p:cNvSpPr>
            <a:spLocks noGrp="1"/>
          </p:cNvSpPr>
          <p:nvPr>
            <p:ph idx="1"/>
          </p:nvPr>
        </p:nvSpPr>
        <p:spPr/>
        <p:txBody>
          <a:bodyPr/>
          <a:lstStyle/>
          <a:p>
            <a:r>
              <a:rPr lang="en-US" dirty="0"/>
              <a:t>Two hours of lab time each week </a:t>
            </a:r>
          </a:p>
          <a:p>
            <a:pPr lvl="1"/>
            <a:r>
              <a:rPr lang="en-US" dirty="0"/>
              <a:t>Saturdays mornings from 10am till noon (can change)</a:t>
            </a:r>
          </a:p>
          <a:p>
            <a:pPr lvl="1"/>
            <a:r>
              <a:rPr lang="en-US" dirty="0"/>
              <a:t>Focused on related software installation and assistance with programming homework</a:t>
            </a:r>
          </a:p>
          <a:p>
            <a:pPr lvl="1"/>
            <a:r>
              <a:rPr lang="en-US" dirty="0"/>
              <a:t>TA’s office hours will be at the lab</a:t>
            </a:r>
          </a:p>
        </p:txBody>
      </p:sp>
    </p:spTree>
    <p:extLst>
      <p:ext uri="{BB962C8B-B14F-4D97-AF65-F5344CB8AC3E}">
        <p14:creationId xmlns:p14="http://schemas.microsoft.com/office/powerpoint/2010/main" val="36049621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Title 9"/>
          <p:cNvSpPr>
            <a:spLocks noGrp="1"/>
          </p:cNvSpPr>
          <p:nvPr>
            <p:ph type="title"/>
          </p:nvPr>
        </p:nvSpPr>
        <p:spPr>
          <a:xfrm>
            <a:off x="665163" y="0"/>
            <a:ext cx="7772400" cy="1143000"/>
          </a:xfrm>
        </p:spPr>
        <p:txBody>
          <a:bodyPr/>
          <a:lstStyle/>
          <a:p>
            <a:r>
              <a:rPr lang="en-US" dirty="0"/>
              <a:t>Motivation</a:t>
            </a:r>
          </a:p>
        </p:txBody>
      </p:sp>
      <p:sp>
        <p:nvSpPr>
          <p:cNvPr id="2" name="Content Placeholder 1"/>
          <p:cNvSpPr>
            <a:spLocks noGrp="1"/>
          </p:cNvSpPr>
          <p:nvPr>
            <p:ph idx="1"/>
          </p:nvPr>
        </p:nvSpPr>
        <p:spPr/>
        <p:txBody>
          <a:bodyPr>
            <a:normAutofit lnSpcReduction="10000"/>
          </a:bodyPr>
          <a:lstStyle/>
          <a:p>
            <a:pPr marL="0" indent="0">
              <a:buNone/>
            </a:pPr>
            <a:r>
              <a:rPr lang="en-US" sz="3600" b="1" dirty="0"/>
              <a:t>Filtering:</a:t>
            </a:r>
          </a:p>
          <a:p>
            <a:pPr lvl="1"/>
            <a:r>
              <a:rPr lang="en-US" sz="3200" dirty="0"/>
              <a:t>Form a new image whose pixels are a combination original pixel values</a:t>
            </a:r>
          </a:p>
          <a:p>
            <a:pPr marL="0" indent="0">
              <a:buNone/>
            </a:pPr>
            <a:r>
              <a:rPr lang="en-US" sz="3600" b="1" dirty="0">
                <a:solidFill>
                  <a:srgbClr val="FF0000"/>
                </a:solidFill>
              </a:rPr>
              <a:t>Goals:</a:t>
            </a:r>
          </a:p>
          <a:p>
            <a:pPr lvl="1"/>
            <a:r>
              <a:rPr lang="en-US" sz="3200" dirty="0"/>
              <a:t>Extract useful information from the images</a:t>
            </a:r>
          </a:p>
          <a:p>
            <a:pPr lvl="2"/>
            <a:r>
              <a:rPr lang="en-US" sz="2800" dirty="0"/>
              <a:t>Features (edges, corners, blobs…)</a:t>
            </a:r>
          </a:p>
          <a:p>
            <a:pPr lvl="1"/>
            <a:r>
              <a:rPr lang="en-US" sz="3200" dirty="0"/>
              <a:t>Modify or enhance image properties:</a:t>
            </a:r>
          </a:p>
          <a:p>
            <a:pPr lvl="2"/>
            <a:r>
              <a:rPr lang="en-US" sz="2800" dirty="0"/>
              <a:t>super-­resolution; in-painting; de­‐noising</a:t>
            </a:r>
          </a:p>
        </p:txBody>
      </p:sp>
      <p:sp>
        <p:nvSpPr>
          <p:cNvPr id="3" name="Slide Number Placeholder 2"/>
          <p:cNvSpPr>
            <a:spLocks noGrp="1"/>
          </p:cNvSpPr>
          <p:nvPr>
            <p:ph type="sldNum" sz="quarter" idx="12"/>
          </p:nvPr>
        </p:nvSpPr>
        <p:spPr/>
        <p:txBody>
          <a:bodyPr/>
          <a:lstStyle/>
          <a:p>
            <a:pPr>
              <a:defRPr/>
            </a:pPr>
            <a:fld id="{0A5E0AF3-3D43-4E55-B5A9-1381C9963C77}" type="slidenum">
              <a:rPr lang="en-US" smtClean="0"/>
              <a:pPr>
                <a:defRPr/>
              </a:pPr>
              <a:t>40</a:t>
            </a:fld>
            <a:endParaRPr lang="en-US" dirty="0"/>
          </a:p>
        </p:txBody>
      </p:sp>
    </p:spTree>
    <p:extLst>
      <p:ext uri="{BB962C8B-B14F-4D97-AF65-F5344CB8AC3E}">
        <p14:creationId xmlns:p14="http://schemas.microsoft.com/office/powerpoint/2010/main" val="18865077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 y="781050"/>
            <a:ext cx="8648700" cy="58483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3" name="TextBox 4"/>
          <p:cNvSpPr txBox="1">
            <a:spLocks noChangeArrowheads="1"/>
          </p:cNvSpPr>
          <p:nvPr/>
        </p:nvSpPr>
        <p:spPr bwMode="auto">
          <a:xfrm>
            <a:off x="7821613" y="6569075"/>
            <a:ext cx="1322387" cy="277813"/>
          </a:xfrm>
          <a:prstGeom prst="rect">
            <a:avLst/>
          </a:prstGeom>
          <a:noFill/>
          <a:ln w="9525">
            <a:noFill/>
            <a:miter lim="800000"/>
            <a:headEnd/>
            <a:tailEnd/>
          </a:ln>
        </p:spPr>
        <p:txBody>
          <a:bodyPr wrap="square">
            <a:spAutoFit/>
          </a:bodyPr>
          <a:lstStyle/>
          <a:p>
            <a:r>
              <a:rPr lang="en-US" sz="1200" b="0" dirty="0"/>
              <a:t>Source: F.F. Li</a:t>
            </a:r>
          </a:p>
        </p:txBody>
      </p:sp>
      <p:sp>
        <p:nvSpPr>
          <p:cNvPr id="2" name="Slide Number Placeholder 1"/>
          <p:cNvSpPr>
            <a:spLocks noGrp="1"/>
          </p:cNvSpPr>
          <p:nvPr>
            <p:ph type="sldNum" sz="quarter" idx="12"/>
          </p:nvPr>
        </p:nvSpPr>
        <p:spPr/>
        <p:txBody>
          <a:bodyPr/>
          <a:lstStyle/>
          <a:p>
            <a:pPr>
              <a:defRPr/>
            </a:pPr>
            <a:fld id="{15229C99-3282-4743-AE4D-E9C9F40FA0A0}" type="slidenum">
              <a:rPr lang="en-US" smtClean="0"/>
              <a:pPr>
                <a:defRPr/>
              </a:pPr>
              <a:t>41</a:t>
            </a:fld>
            <a:endParaRPr lang="en-US"/>
          </a:p>
        </p:txBody>
      </p:sp>
      <p:sp>
        <p:nvSpPr>
          <p:cNvPr id="4" name="Date Placeholder 3">
            <a:extLst>
              <a:ext uri="{FF2B5EF4-FFF2-40B4-BE49-F238E27FC236}">
                <a16:creationId xmlns:a16="http://schemas.microsoft.com/office/drawing/2014/main" id="{52D5D80F-81B7-EA44-A0B9-BD336C79CB49}"/>
              </a:ext>
            </a:extLst>
          </p:cNvPr>
          <p:cNvSpPr>
            <a:spLocks noGrp="1"/>
          </p:cNvSpPr>
          <p:nvPr>
            <p:ph type="dt" sz="half" idx="10"/>
          </p:nvPr>
        </p:nvSpPr>
        <p:spPr/>
        <p:txBody>
          <a:bodyPr/>
          <a:lstStyle/>
          <a:p>
            <a:r>
              <a:rPr lang="en-US"/>
              <a:t>8/26/19</a:t>
            </a:r>
          </a:p>
        </p:txBody>
      </p:sp>
    </p:spTree>
    <p:extLst>
      <p:ext uri="{BB962C8B-B14F-4D97-AF65-F5344CB8AC3E}">
        <p14:creationId xmlns:p14="http://schemas.microsoft.com/office/powerpoint/2010/main" val="30034661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20244" y="2568575"/>
            <a:ext cx="5029200" cy="1470025"/>
          </a:xfrm>
        </p:spPr>
        <p:txBody>
          <a:bodyPr>
            <a:normAutofit/>
          </a:bodyPr>
          <a:lstStyle/>
          <a:p>
            <a:r>
              <a:rPr lang="en-US" sz="7200" dirty="0"/>
              <a:t>Questions</a:t>
            </a:r>
          </a:p>
        </p:txBody>
      </p:sp>
      <p:pic>
        <p:nvPicPr>
          <p:cNvPr id="3074" name="Picture 2" descr="C:\Users\inwogu\AppData\Local\Microsoft\Windows\Temporary Internet Files\Content.IE5\K462S48W\MP900315598[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2035175"/>
            <a:ext cx="2590800" cy="1848104"/>
          </a:xfrm>
          <a:prstGeom prst="rect">
            <a:avLst/>
          </a:prstGeom>
          <a:noFill/>
          <a:extLst>
            <a:ext uri="{909E8E84-426E-40dd-AFC4-6F175D3DCCD1}">
              <a14:hiddenFill xmlns=""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29BAFCF8-4A8E-C84F-A703-C1FC28C4E715}"/>
              </a:ext>
            </a:extLst>
          </p:cNvPr>
          <p:cNvSpPr>
            <a:spLocks noGrp="1"/>
          </p:cNvSpPr>
          <p:nvPr>
            <p:ph type="dt" sz="half" idx="4294967295"/>
          </p:nvPr>
        </p:nvSpPr>
        <p:spPr>
          <a:xfrm>
            <a:off x="457200" y="6356350"/>
            <a:ext cx="2133600" cy="365125"/>
          </a:xfrm>
        </p:spPr>
        <p:txBody>
          <a:bodyPr/>
          <a:lstStyle/>
          <a:p>
            <a:r>
              <a:rPr lang="en-US"/>
              <a:t>8/26/19</a:t>
            </a:r>
            <a:endParaRPr lang="en-US" dirty="0"/>
          </a:p>
        </p:txBody>
      </p:sp>
      <p:sp>
        <p:nvSpPr>
          <p:cNvPr id="5" name="Slide Number Placeholder 4">
            <a:extLst>
              <a:ext uri="{FF2B5EF4-FFF2-40B4-BE49-F238E27FC236}">
                <a16:creationId xmlns:a16="http://schemas.microsoft.com/office/drawing/2014/main" id="{479EC214-4E74-924B-AB39-7CC4F61D170B}"/>
              </a:ext>
            </a:extLst>
          </p:cNvPr>
          <p:cNvSpPr>
            <a:spLocks noGrp="1"/>
          </p:cNvSpPr>
          <p:nvPr>
            <p:ph type="sldNum" sz="quarter" idx="4294967295"/>
          </p:nvPr>
        </p:nvSpPr>
        <p:spPr>
          <a:xfrm>
            <a:off x="6553200" y="6356350"/>
            <a:ext cx="2133600" cy="365125"/>
          </a:xfrm>
        </p:spPr>
        <p:txBody>
          <a:bodyPr/>
          <a:lstStyle/>
          <a:p>
            <a:fld id="{B6F15528-21DE-4FAA-801E-634DDDAF4B2B}" type="slidenum">
              <a:rPr lang="en-US" smtClean="0"/>
              <a:pPr/>
              <a:t>42</a:t>
            </a:fld>
            <a:endParaRPr lang="en-US"/>
          </a:p>
        </p:txBody>
      </p:sp>
    </p:spTree>
    <p:extLst>
      <p:ext uri="{BB962C8B-B14F-4D97-AF65-F5344CB8AC3E}">
        <p14:creationId xmlns:p14="http://schemas.microsoft.com/office/powerpoint/2010/main" val="2818696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dirty="0"/>
              <a:t>Prerequisites</a:t>
            </a:r>
          </a:p>
        </p:txBody>
      </p:sp>
      <p:sp>
        <p:nvSpPr>
          <p:cNvPr id="3" name="Content Placeholder 2"/>
          <p:cNvSpPr>
            <a:spLocks noGrp="1"/>
          </p:cNvSpPr>
          <p:nvPr>
            <p:ph idx="1"/>
          </p:nvPr>
        </p:nvSpPr>
        <p:spPr/>
        <p:txBody>
          <a:bodyPr>
            <a:noAutofit/>
          </a:bodyPr>
          <a:lstStyle/>
          <a:p>
            <a:r>
              <a:rPr lang="en-US" sz="2400" dirty="0"/>
              <a:t>This course is appropriate for students with these essential prerequisites:</a:t>
            </a:r>
          </a:p>
          <a:p>
            <a:pPr lvl="1"/>
            <a:r>
              <a:rPr lang="en-US" sz="2000" dirty="0"/>
              <a:t>A good working knowledge of Python, especially </a:t>
            </a:r>
            <a:r>
              <a:rPr lang="en-US" sz="2000" dirty="0" err="1"/>
              <a:t>Numpy</a:t>
            </a:r>
            <a:r>
              <a:rPr lang="en-US" sz="2000" dirty="0"/>
              <a:t> </a:t>
            </a:r>
          </a:p>
          <a:p>
            <a:pPr lvl="1"/>
            <a:r>
              <a:rPr lang="en-US" sz="2000" dirty="0"/>
              <a:t>Working knowledge of linear algebra </a:t>
            </a:r>
          </a:p>
          <a:p>
            <a:pPr lvl="1"/>
            <a:r>
              <a:rPr lang="en-US" sz="2000" dirty="0"/>
              <a:t>Some vector calculus</a:t>
            </a:r>
          </a:p>
          <a:p>
            <a:r>
              <a:rPr lang="en-US" sz="2400" dirty="0"/>
              <a:t>The course does not assume prior imaging experience, computer vision, image processing, or graphics</a:t>
            </a:r>
          </a:p>
        </p:txBody>
      </p:sp>
    </p:spTree>
    <p:extLst>
      <p:ext uri="{BB962C8B-B14F-4D97-AF65-F5344CB8AC3E}">
        <p14:creationId xmlns:p14="http://schemas.microsoft.com/office/powerpoint/2010/main" val="4047174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dirty="0"/>
              <a:t>Textbooks</a:t>
            </a:r>
          </a:p>
        </p:txBody>
      </p:sp>
      <p:sp>
        <p:nvSpPr>
          <p:cNvPr id="3" name="Content Placeholder 2"/>
          <p:cNvSpPr>
            <a:spLocks noGrp="1"/>
          </p:cNvSpPr>
          <p:nvPr>
            <p:ph idx="1"/>
          </p:nvPr>
        </p:nvSpPr>
        <p:spPr/>
        <p:txBody>
          <a:bodyPr>
            <a:noAutofit/>
          </a:bodyPr>
          <a:lstStyle/>
          <a:p>
            <a:r>
              <a:rPr lang="en-US" sz="2400" dirty="0"/>
              <a:t>No expensive physical textbooks</a:t>
            </a:r>
          </a:p>
          <a:p>
            <a:endParaRPr lang="en-US" sz="2000" dirty="0"/>
          </a:p>
          <a:p>
            <a:r>
              <a:rPr lang="en-US" sz="2400" dirty="0"/>
              <a:t>Tutorials </a:t>
            </a:r>
          </a:p>
          <a:p>
            <a:pPr lvl="1"/>
            <a:r>
              <a:rPr lang="en-US" sz="2000" dirty="0"/>
              <a:t>OpenCV Tutorials as </a:t>
            </a:r>
            <a:r>
              <a:rPr lang="en-US" sz="2000" dirty="0">
                <a:hlinkClick r:id="rId3"/>
              </a:rPr>
              <a:t>https://docs.opencv.org/master/d9/df8/tutorial_root.html</a:t>
            </a:r>
            <a:endParaRPr lang="en-US" sz="2000" dirty="0"/>
          </a:p>
          <a:p>
            <a:pPr lvl="1"/>
            <a:endParaRPr lang="en-US" sz="2000" dirty="0"/>
          </a:p>
          <a:p>
            <a:pPr lvl="1"/>
            <a:r>
              <a:rPr lang="en-US" sz="2000" dirty="0"/>
              <a:t>Deep learning tutorials online, especially using </a:t>
            </a:r>
            <a:r>
              <a:rPr lang="en-US" sz="2000" dirty="0" err="1"/>
              <a:t>Pytorch</a:t>
            </a:r>
            <a:endParaRPr lang="en-US" sz="2000" dirty="0"/>
          </a:p>
          <a:p>
            <a:pPr lvl="1"/>
            <a:endParaRPr lang="en-US" sz="2000" dirty="0"/>
          </a:p>
          <a:p>
            <a:r>
              <a:rPr lang="en-US" sz="2400" dirty="0"/>
              <a:t>Research papers</a:t>
            </a:r>
          </a:p>
          <a:p>
            <a:pPr lvl="1"/>
            <a:r>
              <a:rPr lang="en-US" sz="2000" dirty="0"/>
              <a:t>Programming homework will sometimes be accompanied by related past research papers </a:t>
            </a:r>
          </a:p>
        </p:txBody>
      </p:sp>
    </p:spTree>
    <p:extLst>
      <p:ext uri="{BB962C8B-B14F-4D97-AF65-F5344CB8AC3E}">
        <p14:creationId xmlns:p14="http://schemas.microsoft.com/office/powerpoint/2010/main" val="1955830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dirty="0"/>
              <a:t>Modules</a:t>
            </a:r>
          </a:p>
        </p:txBody>
      </p:sp>
      <p:sp>
        <p:nvSpPr>
          <p:cNvPr id="3" name="Content Placeholder 2"/>
          <p:cNvSpPr>
            <a:spLocks noGrp="1"/>
          </p:cNvSpPr>
          <p:nvPr>
            <p:ph idx="1"/>
          </p:nvPr>
        </p:nvSpPr>
        <p:spPr>
          <a:xfrm>
            <a:off x="304800" y="1447800"/>
            <a:ext cx="8534400" cy="4525963"/>
          </a:xfrm>
        </p:spPr>
        <p:txBody>
          <a:bodyPr>
            <a:noAutofit/>
          </a:bodyPr>
          <a:lstStyle/>
          <a:p>
            <a:pPr marL="514350" indent="-514350">
              <a:spcAft>
                <a:spcPts val="1800"/>
              </a:spcAft>
              <a:buFont typeface="+mj-lt"/>
              <a:buAutoNum type="arabicPeriod"/>
            </a:pPr>
            <a:r>
              <a:rPr lang="en-US" sz="2800" dirty="0"/>
              <a:t>First module of the course will be classical methods of computer vision. These involve </a:t>
            </a:r>
          </a:p>
          <a:p>
            <a:pPr marL="914400" lvl="1" indent="-514350">
              <a:spcAft>
                <a:spcPts val="1800"/>
              </a:spcAft>
            </a:pPr>
            <a:r>
              <a:rPr lang="en-US" sz="2400" dirty="0"/>
              <a:t>Directly manipulating of pixels in images (image processing)</a:t>
            </a:r>
          </a:p>
          <a:p>
            <a:pPr marL="914400" lvl="1" indent="-514350">
              <a:spcAft>
                <a:spcPts val="1800"/>
              </a:spcAft>
            </a:pPr>
            <a:r>
              <a:rPr lang="en-US" sz="2400" dirty="0"/>
              <a:t>Extracting hand-engineered features; and </a:t>
            </a:r>
          </a:p>
          <a:p>
            <a:pPr marL="914400" lvl="1" indent="-514350">
              <a:spcAft>
                <a:spcPts val="1800"/>
              </a:spcAft>
            </a:pPr>
            <a:r>
              <a:rPr lang="en-US" sz="2400" dirty="0"/>
              <a:t>Applying basic machine learning techniques for solving problems in computer vision; e.g. classification with SVM, regression, segmentation via clustering features, etc.</a:t>
            </a:r>
            <a:endParaRPr lang="en-US" sz="2800" dirty="0"/>
          </a:p>
        </p:txBody>
      </p:sp>
    </p:spTree>
    <p:extLst>
      <p:ext uri="{BB962C8B-B14F-4D97-AF65-F5344CB8AC3E}">
        <p14:creationId xmlns:p14="http://schemas.microsoft.com/office/powerpoint/2010/main" val="3355225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dirty="0"/>
              <a:t>Modules cont’d</a:t>
            </a:r>
          </a:p>
        </p:txBody>
      </p:sp>
      <p:sp>
        <p:nvSpPr>
          <p:cNvPr id="3" name="Content Placeholder 2"/>
          <p:cNvSpPr>
            <a:spLocks noGrp="1"/>
          </p:cNvSpPr>
          <p:nvPr>
            <p:ph idx="1"/>
          </p:nvPr>
        </p:nvSpPr>
        <p:spPr>
          <a:xfrm>
            <a:off x="304800" y="1447800"/>
            <a:ext cx="8534400" cy="4525963"/>
          </a:xfrm>
        </p:spPr>
        <p:txBody>
          <a:bodyPr>
            <a:noAutofit/>
          </a:bodyPr>
          <a:lstStyle/>
          <a:p>
            <a:pPr marL="514350" indent="-514350">
              <a:spcAft>
                <a:spcPts val="1800"/>
              </a:spcAft>
              <a:buFont typeface="+mj-lt"/>
              <a:buAutoNum type="arabicPeriod" startAt="2"/>
            </a:pPr>
            <a:r>
              <a:rPr lang="en-US" sz="2800" dirty="0"/>
              <a:t>Second module will include the basic architectures of a neural network. These involve </a:t>
            </a:r>
          </a:p>
          <a:p>
            <a:pPr marL="914400" lvl="1" indent="-514350">
              <a:spcAft>
                <a:spcPts val="1800"/>
              </a:spcAft>
            </a:pPr>
            <a:r>
              <a:rPr lang="en-US" sz="2400" dirty="0"/>
              <a:t>Logistic regressor and multi-level perceptron (MLP)</a:t>
            </a:r>
          </a:p>
          <a:p>
            <a:pPr marL="914400" lvl="1" indent="-514350">
              <a:spcAft>
                <a:spcPts val="1800"/>
              </a:spcAft>
            </a:pPr>
            <a:r>
              <a:rPr lang="en-US" sz="2400" dirty="0"/>
              <a:t>CNN for analyzing images</a:t>
            </a:r>
          </a:p>
          <a:p>
            <a:pPr marL="914400" lvl="1" indent="-514350">
              <a:spcAft>
                <a:spcPts val="1800"/>
              </a:spcAft>
            </a:pPr>
            <a:r>
              <a:rPr lang="en-US" sz="2400" dirty="0"/>
              <a:t>RNN and its extensions (LSTM and GRU) for analyzing sequences of images (videos)</a:t>
            </a:r>
          </a:p>
          <a:p>
            <a:pPr marL="514350" indent="-514350">
              <a:spcAft>
                <a:spcPts val="1800"/>
              </a:spcAft>
            </a:pPr>
            <a:r>
              <a:rPr lang="en-US" sz="2800" dirty="0"/>
              <a:t>Midterm 1 will happen after Module 2</a:t>
            </a:r>
          </a:p>
        </p:txBody>
      </p:sp>
    </p:spTree>
    <p:extLst>
      <p:ext uri="{BB962C8B-B14F-4D97-AF65-F5344CB8AC3E}">
        <p14:creationId xmlns:p14="http://schemas.microsoft.com/office/powerpoint/2010/main" val="606344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dirty="0"/>
              <a:t>Modules cont’d</a:t>
            </a:r>
          </a:p>
        </p:txBody>
      </p:sp>
      <p:sp>
        <p:nvSpPr>
          <p:cNvPr id="3" name="Content Placeholder 2"/>
          <p:cNvSpPr>
            <a:spLocks noGrp="1"/>
          </p:cNvSpPr>
          <p:nvPr>
            <p:ph idx="1"/>
          </p:nvPr>
        </p:nvSpPr>
        <p:spPr>
          <a:xfrm>
            <a:off x="304800" y="1447800"/>
            <a:ext cx="8534400" cy="4525963"/>
          </a:xfrm>
        </p:spPr>
        <p:txBody>
          <a:bodyPr>
            <a:noAutofit/>
          </a:bodyPr>
          <a:lstStyle/>
          <a:p>
            <a:pPr marL="514350" indent="-514350">
              <a:spcAft>
                <a:spcPts val="1800"/>
              </a:spcAft>
              <a:buFont typeface="+mj-lt"/>
              <a:buAutoNum type="arabicPeriod" startAt="3"/>
            </a:pPr>
            <a:r>
              <a:rPr lang="en-US" sz="2800" dirty="0"/>
              <a:t>Module #3 deals with motion in vision. There are 3 sub-parts to this module:</a:t>
            </a:r>
          </a:p>
          <a:p>
            <a:pPr marL="914400" lvl="1" indent="-514350">
              <a:spcAft>
                <a:spcPts val="1800"/>
              </a:spcAft>
              <a:buFont typeface="+mj-lt"/>
              <a:buAutoNum type="romanLcPeriod"/>
            </a:pPr>
            <a:r>
              <a:rPr lang="en-US" sz="2400" dirty="0"/>
              <a:t>Estimating the direction and intensity of motion using </a:t>
            </a:r>
            <a:r>
              <a:rPr lang="en-US" sz="2400" i="1" dirty="0"/>
              <a:t>optical flow</a:t>
            </a:r>
          </a:p>
          <a:p>
            <a:pPr marL="914400" lvl="1" indent="-514350">
              <a:spcAft>
                <a:spcPts val="1800"/>
              </a:spcAft>
              <a:buFont typeface="+mj-lt"/>
              <a:buAutoNum type="romanLcPeriod"/>
            </a:pPr>
            <a:r>
              <a:rPr lang="en-US" sz="2400" dirty="0">
                <a:solidFill>
                  <a:schemeClr val="bg1">
                    <a:lumMod val="50000"/>
                  </a:schemeClr>
                </a:solidFill>
              </a:rPr>
              <a:t>Analyzing motion using statistical models (hidden Markov models; </a:t>
            </a:r>
            <a:r>
              <a:rPr lang="en-US" sz="2400" i="1" dirty="0">
                <a:solidFill>
                  <a:schemeClr val="bg1">
                    <a:lumMod val="50000"/>
                  </a:schemeClr>
                </a:solidFill>
              </a:rPr>
              <a:t>HMM</a:t>
            </a:r>
            <a:r>
              <a:rPr lang="en-US" sz="2400" dirty="0">
                <a:solidFill>
                  <a:schemeClr val="bg1">
                    <a:lumMod val="50000"/>
                  </a:schemeClr>
                </a:solidFill>
              </a:rPr>
              <a:t>)</a:t>
            </a:r>
          </a:p>
          <a:p>
            <a:pPr marL="914400" lvl="1" indent="-514350">
              <a:spcAft>
                <a:spcPts val="1800"/>
              </a:spcAft>
              <a:buFont typeface="+mj-lt"/>
              <a:buAutoNum type="romanLcPeriod"/>
            </a:pPr>
            <a:r>
              <a:rPr lang="en-US" sz="2400" dirty="0"/>
              <a:t>Analyzing motion using deep neural networks for sequences such as </a:t>
            </a:r>
            <a:r>
              <a:rPr lang="en-US" sz="2400" i="1" dirty="0"/>
              <a:t>LSTM</a:t>
            </a:r>
            <a:r>
              <a:rPr lang="en-US" sz="2400" dirty="0"/>
              <a:t> or </a:t>
            </a:r>
            <a:r>
              <a:rPr lang="en-US" sz="2400" i="1" dirty="0"/>
              <a:t>GRU</a:t>
            </a:r>
          </a:p>
          <a:p>
            <a:pPr marL="400050" lvl="1" indent="0">
              <a:spcAft>
                <a:spcPts val="1800"/>
              </a:spcAft>
              <a:buNone/>
            </a:pPr>
            <a:r>
              <a:rPr lang="en-US" sz="2400" dirty="0"/>
              <a:t>This is a very ambitious module!</a:t>
            </a:r>
          </a:p>
        </p:txBody>
      </p:sp>
    </p:spTree>
    <p:extLst>
      <p:ext uri="{BB962C8B-B14F-4D97-AF65-F5344CB8AC3E}">
        <p14:creationId xmlns:p14="http://schemas.microsoft.com/office/powerpoint/2010/main" val="6461767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i$&#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94"/>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j$&#10;\end{document}&#10;"/>
  <p:tag name="EXTERNALNAME" val="txp_fig"/>
  <p:tag name="BLEND" val="False"/>
  <p:tag name="TRANSPARENT" val="False"/>
  <p:tag name="KEEPFILES" val="False"/>
  <p:tag name="DEBUGPAUSE" val="False"/>
  <p:tag name="RESOLUTION" val="300"/>
  <p:tag name="BITMAPFORMAT" val="bmpmono"/>
  <p:tag name="DEBUGINTERACTIVE" val="True"/>
  <p:tag name="ORIGWIDTH" val="33.25"/>
  <p:tag name="PICTUREFILESIZE" val="66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2207</TotalTime>
  <Words>1773</Words>
  <Application>Microsoft Macintosh PowerPoint</Application>
  <PresentationFormat>On-screen Show (4:3)</PresentationFormat>
  <Paragraphs>265</Paragraphs>
  <Slides>42</Slides>
  <Notes>33</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48" baseType="lpstr">
      <vt:lpstr>Arial</vt:lpstr>
      <vt:lpstr>Calibri</vt:lpstr>
      <vt:lpstr>Times New Roman</vt:lpstr>
      <vt:lpstr>Wingdings</vt:lpstr>
      <vt:lpstr>Office Theme</vt:lpstr>
      <vt:lpstr>Equation</vt:lpstr>
      <vt:lpstr>CSCI 631 Foundations of Computer Vision</vt:lpstr>
      <vt:lpstr>Today</vt:lpstr>
      <vt:lpstr>Course Staff </vt:lpstr>
      <vt:lpstr>LABs</vt:lpstr>
      <vt:lpstr>Prerequisites</vt:lpstr>
      <vt:lpstr>Textbooks</vt:lpstr>
      <vt:lpstr>Modules</vt:lpstr>
      <vt:lpstr>Modules cont’d</vt:lpstr>
      <vt:lpstr>Modules cont’d</vt:lpstr>
      <vt:lpstr>Modules cont’d</vt:lpstr>
      <vt:lpstr>Programming</vt:lpstr>
      <vt:lpstr>Grading</vt:lpstr>
      <vt:lpstr>Final presentation</vt:lpstr>
      <vt:lpstr>Final project</vt:lpstr>
      <vt:lpstr>Academic Integrity</vt:lpstr>
      <vt:lpstr>Mental Health Initiative</vt:lpstr>
      <vt:lpstr>Course goals</vt:lpstr>
      <vt:lpstr>Examples of mainstream vision applications</vt:lpstr>
      <vt:lpstr>Optical character recognition (OCR)</vt:lpstr>
      <vt:lpstr>Face detection and recognition</vt:lpstr>
      <vt:lpstr>Smile detection</vt:lpstr>
      <vt:lpstr>Object recognition (in supermarkets)</vt:lpstr>
      <vt:lpstr>Face recognition</vt:lpstr>
      <vt:lpstr>Vision-based biometrics</vt:lpstr>
      <vt:lpstr>Login without a password…</vt:lpstr>
      <vt:lpstr>Sports</vt:lpstr>
      <vt:lpstr>Sports</vt:lpstr>
      <vt:lpstr>Smart cars</vt:lpstr>
      <vt:lpstr>Vision-based interaction (and games)</vt:lpstr>
      <vt:lpstr>Medical imaging</vt:lpstr>
      <vt:lpstr>More recent applications</vt:lpstr>
      <vt:lpstr>Related disciplines</vt:lpstr>
      <vt:lpstr>Linear Filtering</vt:lpstr>
      <vt:lpstr>Image Filters</vt:lpstr>
      <vt:lpstr>Images as functions</vt:lpstr>
      <vt:lpstr>Images as functions</vt:lpstr>
      <vt:lpstr>Images as functions</vt:lpstr>
      <vt:lpstr>Images as discrete functions</vt:lpstr>
      <vt:lpstr>Images as discrete functions</vt:lpstr>
      <vt:lpstr>Motivation</vt:lpstr>
      <vt:lpstr>PowerPoint Presentation</vt:lpstr>
      <vt:lpstr>Questions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473/573  Computer Vision and Image Processing (CVIP)</dc:title>
  <dc:creator>inwogu</dc:creator>
  <cp:lastModifiedBy>Microsoft Office User</cp:lastModifiedBy>
  <cp:revision>131</cp:revision>
  <dcterms:created xsi:type="dcterms:W3CDTF">2006-08-16T00:00:00Z</dcterms:created>
  <dcterms:modified xsi:type="dcterms:W3CDTF">2019-08-28T17:45:56Z</dcterms:modified>
</cp:coreProperties>
</file>